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734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333" r:id="rId19"/>
    <p:sldId id="335" r:id="rId20"/>
    <p:sldId id="336" r:id="rId21"/>
    <p:sldId id="337" r:id="rId22"/>
  </p:sldIdLst>
  <p:sldSz cx="12192000" cy="68580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3B5"/>
    <a:srgbClr val="9A9EAD"/>
    <a:srgbClr val="001D52"/>
    <a:srgbClr val="000066"/>
    <a:srgbClr val="B01605"/>
    <a:srgbClr val="FFFFFF"/>
    <a:srgbClr val="F1EFE3"/>
    <a:srgbClr val="990000"/>
    <a:srgbClr val="A50021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81098" autoAdjust="0"/>
  </p:normalViewPr>
  <p:slideViewPr>
    <p:cSldViewPr>
      <p:cViewPr varScale="1">
        <p:scale>
          <a:sx n="90" d="100"/>
          <a:sy n="90" d="100"/>
        </p:scale>
        <p:origin x="1374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150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EECFFE-44A7-438A-AFCF-2FCEE88E17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886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2949"/>
            <a:ext cx="6619524" cy="372427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A11CDB-3852-47C5-A5A3-38D67B4B60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7823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2950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11CDB-3852-47C5-A5A3-38D67B4B60A5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35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4F290-FF66-1707-EA1E-5E3CAEBEA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A749AC7-6D79-B2E5-90C9-A500B6396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B04403A-BBCD-F958-F686-1167899A2C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F9BD416-6C07-4D57-B8F9-E5ECAED7E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1305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BB675-6A15-0DFE-5580-3C2437C39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062C5EC-C428-9916-5A8F-09B9137CA0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E7061D8-9F19-0A87-F737-8DBE7B9EB7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B18850C-05AF-CDC9-B462-B5A4962A1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28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61DA66-AE1A-8685-B7C1-3C59B4378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30A5FB2-9C0E-CC4E-BD78-C0EE84C5F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66CA67E-0EB8-33BE-40CD-F62C8040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3A3C468-6BF7-475F-6823-BC1556BF8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306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5C082-91CF-63AD-87C4-1626110F7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DC99277F-8412-DABC-444F-11F0ADD71D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60FDAFF-D50F-823B-161C-577704F061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0E253E85-B268-0541-130B-0419404FA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594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13853-3E0B-5363-37E8-20498EA2D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5B26839-9260-CF35-0EAB-AF6884ED9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902CFD9-FACB-3D84-2DA0-E519603F7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798614D4-7A6F-D1A5-8C9F-58C0605A2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867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7563-1C06-3F57-9215-B88134127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A922E1B6-FE59-F314-4923-EBE13F1861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A7F022B-DB4B-8FCF-BBE5-AFF810E0E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3BED80D-621F-31A6-2094-91445AFCF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459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E43CA-9B77-C342-4893-CAFFB91DD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C921A360-4BFF-46E9-DD5E-27A513E32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3452AA7-1BA8-AF01-5389-A3708A01B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7170D81-4F13-5AEC-2127-1E8C0772C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755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F4560-588D-BAFC-7687-BCA56259E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5E31D5A-E3F0-F7AC-6404-433025CC1E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E9CF83D-A038-C166-DE94-C1BB0B421C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E64F80AF-59BD-A03E-A376-988C41E99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4725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075AD-97D7-D5C1-A64A-DA01FA519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67A86D5-09F5-7507-373A-A869B58D3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BCD838E-D2D1-323B-2B29-85EC329050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D4E56709-4ECD-A59F-9BB5-402B816AA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651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48FBD-C052-CA78-64F1-46707EF04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D26A2AB-0D00-0471-CDA7-B0BE52512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1B4EB0C-0E62-257B-882E-760AFA52C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1E0AB26-5524-A49C-6AC4-D0C0E1978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25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EE259-FA0B-FA05-5662-2292C7952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57361AEB-45ED-D5E0-27F5-2511E5AD37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9DEA218-06CD-E819-E15F-E02678FBA0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C094E83D-BB12-927C-EF10-3A9C338A6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8699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795CA-65D4-2AE4-86D0-626BC6A12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AC71811-977D-8CD6-FDD9-D2A000CCC6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20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F55DD7D-BE72-BF2F-49D9-437665E1CE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CE23F15-95C9-B7B1-91F1-A4F970DC7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15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2E31E-34AD-1B82-506E-58E2CDF95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D2DAD418-B687-6F26-C647-CC0BE41524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CAA7543-9E8C-CCD7-6381-BA704F8A4C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20EF2E9A-9935-6F07-C040-0795E2102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828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CC16-F7CC-7A6C-6CE2-914CFDDB7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DED94246-F750-8DBB-DC7A-3CECCBB29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585054-EBAA-F74C-5D35-3C037CB430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7C1E24D-E65B-F091-995C-806B71590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660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25B9C-C8C6-B59D-9643-148AB3C1F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409B2EAC-0441-C9CD-978F-4124C7BD97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DE9C8FB-0294-A2E9-E0EE-ADBB8E8986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9DC11BB-8518-908F-D3CD-5F6B90D41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377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E8299-AEB8-173E-7B69-A859E40F7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3C98F03-3F05-F9BC-DBA9-93A43D8CB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BA9DFAA-C73E-BDC5-9776-45A93C6A01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C0EB03E-8100-7778-2ED3-8515BF8AA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718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90242-A67B-911B-E017-24D99F083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DA20D65-5C7F-C9B2-DF27-3DB6BE64C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902D951-BAD3-7C62-0889-BC7F91EEBE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B61B6C7-9512-2A96-2C5A-664CB691F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224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1EEFB-47C6-8203-2521-8CE1766D8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A78D29D-235E-7459-F102-A99437E2A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A58D938-D8F7-50A2-683B-B3AB7E9A1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F860BF5-A2CB-E31A-4858-C946B5CA6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447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77A8F-0FF0-350E-5547-F07D30233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CD30CC77-2475-1940-F264-FEA460DBEF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376DB-ED83-489C-8977-1BF922922B9F}" type="slidenum">
              <a:rPr lang="en-GB" altLang="en-US"/>
              <a:pPr eaLnBrk="1" hangingPunct="1"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7A92BB0-410B-1382-8C0F-E77F83F1C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763A6321-5A66-3D72-EAE6-54E9C9FE0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38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26F3-49FF-4611-B175-37304A4932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37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6D9F-5E97-45BF-AB74-3A5EF3AED9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068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A6C60-2490-4BB7-8B4A-451017A00D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8400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1CA01-6EA4-4CD2-972D-5BFA23AF10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6021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012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742A-1A0B-4E23-A054-5DB19538B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B821E-0857-4A5B-A374-848D57A70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C0A1B-F96D-453D-91CF-ED7A1603C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CF69-C4FD-4362-8EA5-632F7EA1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1D2D4-C44D-411D-85EB-0611D4AA2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F26F3-49FF-4611-B175-37304A49328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5060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D83A5-9248-46D1-920E-4B4040B4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1DAF4-5145-4852-8DB1-64560815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5BA64-5BB6-40E6-8EDD-2E8F5FBF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1BA10-BF9D-47F3-B95D-02DC3DD6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56BCC-4FAA-448B-8EB6-46D48399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DF99B-22AE-472E-BC98-7671A3A22D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07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1C3B-FF6B-4282-9C5D-795EB907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87D14-145C-4BEC-A57E-8F06760F4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9BF39-FDDE-482F-BD31-7D2CD825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B8C8B-E1C9-4EA9-AB5D-AA53266D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CE2D5-CFB1-4A52-9728-16782ECE4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C85CD-7DCF-48FE-B34A-FF2FFC0CE2C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7772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D4D2A-BAC7-47FA-BA3A-32F2D61F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5989C-4507-45DA-925B-322729BB4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FD2CD-0292-408D-8E98-8086C831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7098C-B3A9-4053-A62F-E4584E00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32780-3147-4C5E-A45B-A65BE415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07851-8A0B-433A-A218-68C60256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FF931-52CF-4037-9088-195D5803F2D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249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66011-DD6A-4DF5-94A8-15FA1D2EF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1632A-0B62-4596-AC7A-8B0C543D2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61B74-D93D-4683-9D51-A0366AB83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B5C20-36EF-4434-AE13-BC4CCA0FD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60E30D-4F28-477C-9388-9B186B4B1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59E20D-3D43-4225-8459-638FBCE0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5ED50-27C1-4B88-9081-6A8EEDAB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B1727F-2016-4D95-8A8E-F96EFFE5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F1D4F-B257-43CC-A710-7B75794A7A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29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DF99B-22AE-472E-BC98-7671A3A22D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361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14C70-9BCC-489C-9EFB-172B4A7AA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3E8DB-19BB-49C7-AAE2-7F74C93D9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290390-46AE-4F6D-A794-EA4814A5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53D5B3-75E9-4FC9-B1AD-6667D879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29E1A-A506-42D5-B424-040132D4158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9262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F7B6A0-F099-470C-9E48-54BA8299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0BC38F-DF2C-4FDC-873F-4D734C95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8BD0D-E8F0-4C96-9C3C-61939D66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5AAB7-F836-4790-BFF4-6A8D1F997DB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460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1C0A3-5CF1-4A7E-951F-1EEB3113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652F-4449-450D-B588-BA34917C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42FC7-4CE5-429A-91E8-E2820C50D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169DD-4E8E-400D-A1CC-B7007492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26FD0-C71B-41C2-AB43-E8E0F945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DEE5F-90F5-42C4-8123-9A5B9F5D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3F81D-DDDB-46ED-97D5-76C2521F4E9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9143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70AF4-7471-4B68-A6A2-70E58ECA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D2019-D8EA-420F-824B-0E28B1037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55CCD-079E-41C6-A578-A379E24B8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F343D-9198-42EB-B0A1-097D6EEC7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8EC67-FC63-4A62-80D7-958193FE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56ACE-DE05-4CE1-960C-82B00533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9942A-0198-4FD8-9005-61CAF26BBCC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41309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F79F-9573-4B1B-A3A7-54DC6BCEA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F0E61-0003-4347-8DAA-7F1D94F6F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D59AD-62E5-4FE3-8A7D-8A1BDE87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2DBFB-F3A7-4A6E-8303-37EB710E6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1C9DB-D99D-4E00-A016-E0B6FE43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86D9F-5E97-45BF-AB74-3A5EF3AED96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743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77D9E4-A54C-4EDC-A5B1-7FD9AC786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83B7A-2AF7-4555-8874-5CBC3CF54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81B7A-68FF-485B-BF44-9451DCF7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71CEE-30CA-4237-8A60-BF492C63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E4F1-6B95-4E57-9916-F05A2707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A6C60-2490-4BB7-8B4A-451017A00D7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830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C85CD-7DCF-48FE-B34A-FF2FFC0CE2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78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FF931-52CF-4037-9088-195D5803F2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835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F1D4F-B257-43CC-A710-7B75794A7A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0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29E1A-A506-42D5-B424-040132D415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348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5AAB7-F836-4790-BFF4-6A8D1F997D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48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3F81D-DDDB-46ED-97D5-76C2521F4E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64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9942A-0198-4FD8-9005-61CAF26BBC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4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67BA7C-7C4B-45D6-8C97-1EB0EBB2A1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52550"/>
          </a:xfrm>
          <a:prstGeom prst="rect">
            <a:avLst/>
          </a:prstGeom>
          <a:solidFill>
            <a:srgbClr val="ECE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132" y="-24006"/>
            <a:ext cx="1021342" cy="144416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0150516" y="6453187"/>
            <a:ext cx="1633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555756"/>
                </a:solidFill>
                <a:latin typeface="Calibri" panose="020F0502020204030204" pitchFamily="34" charset="0"/>
              </a:rPr>
              <a:t>Statistics Jersey</a:t>
            </a:r>
            <a:endParaRPr lang="en-GB" sz="1800" dirty="0">
              <a:solidFill>
                <a:srgbClr val="555756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444000" y="6453188"/>
            <a:ext cx="11484000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7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CB7B5E-6FC2-4AF2-903B-AF59F799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58D3B-E874-4AF9-9B09-C8DEE195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858E7-AC01-4BEB-AE79-548C80806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D5ED-0CB1-4498-BDF3-8C9BB5E24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33A0B-1F7E-4896-A69D-71C4C2E9E2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67BA7C-7C4B-45D6-8C97-1EB0EBB2A11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718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4873"/>
            <a:ext cx="12192000" cy="6992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Proxima Nova" panose="02000506030000020004" pitchFamily="50" charset="0"/>
            </a:endParaRPr>
          </a:p>
        </p:txBody>
      </p:sp>
      <p:pic>
        <p:nvPicPr>
          <p:cNvPr id="3" name="Picture 2" descr="A black background with blue and green stripes&#10;&#10;AI-generated content may be incorrect.">
            <a:extLst>
              <a:ext uri="{FF2B5EF4-FFF2-40B4-BE49-F238E27FC236}">
                <a16:creationId xmlns:a16="http://schemas.microsoft.com/office/drawing/2014/main" id="{B9C97AE2-1878-A786-906F-5D44C77F07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" y="0"/>
            <a:ext cx="12189532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98507" y="5661213"/>
            <a:ext cx="38671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9A9EAD"/>
                </a:solidFill>
                <a:latin typeface="Azo Sans" panose="020B0603030503020204" pitchFamily="34" charset="0"/>
              </a:rPr>
              <a:t>31 July 2025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8507" y="2823007"/>
            <a:ext cx="5415265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800" b="1" dirty="0">
                <a:solidFill>
                  <a:srgbClr val="001D52"/>
                </a:solidFill>
                <a:latin typeface="Azo Sans" panose="020B0603030503020204" pitchFamily="34" charset="0"/>
              </a:rPr>
              <a:t>House Price Index</a:t>
            </a:r>
          </a:p>
          <a:p>
            <a:r>
              <a:rPr lang="en-GB" sz="4400" b="1" dirty="0">
                <a:solidFill>
                  <a:srgbClr val="0283B5"/>
                </a:solidFill>
                <a:latin typeface="Azo Sans" panose="020B0603030503020204" pitchFamily="34" charset="0"/>
              </a:rPr>
              <a:t>Q2 2025</a:t>
            </a:r>
            <a:endParaRPr lang="en-GB" sz="4400" dirty="0">
              <a:solidFill>
                <a:srgbClr val="0283B5"/>
              </a:solidFill>
              <a:latin typeface="Azo Sans" panose="020B06030305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59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7B1BB-1EAE-8928-B39C-39C092F24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1472F8-FC92-5CD0-CE13-9A12DD9B88C9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E6D68A5-E363-ECD1-B6FA-70E19DCD0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4-bedroom houses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60895E6-5E41-DEF2-BD84-D947D68C4A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424218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b="1" dirty="0">
              <a:solidFill>
                <a:srgbClr val="0283B5"/>
              </a:solidFill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mean price of £1,152,000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253,000 decrease compared with the previous quarter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in the prior quarter there was a larger than usual number of very high value (more than £3,000,000) homes sold for this property type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median price of £1,085,000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EDF03E-A52C-1333-60D2-7EF1602C3C81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28820189-F9FB-30CA-4AC4-3905928D6A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F2C3C6-1D7B-65F8-621D-F343BDC58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788" y="1540285"/>
            <a:ext cx="6120914" cy="21581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AD59A2-D3C8-4431-415C-51D06E7731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8788" y="3907423"/>
            <a:ext cx="6120914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9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C3B4F-9B2F-47F7-3EAC-3B2AADA5F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653D07-5AF0-A24F-8DD1-A432C328D5AC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CEA1F140-4C1A-6409-869D-EBEE9A481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Turnover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114AD2-23C7-5B9D-8835-6A04D16A106D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D8E8244B-DA87-CD1B-FC9C-9FBB9E187D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C1A191CA-F2A1-3453-71BA-821901739B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3660" y="1570785"/>
            <a:ext cx="4026156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In the second quarter of 2025 turnover was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8% higher than in Q2 2024, corresponding to 17 additional properties sold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5% higher than in Q1 2025, corresponding to 11  additional properties sold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D391F9-B115-0BFD-69C3-85B902B74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6241" y="2276872"/>
            <a:ext cx="6120914" cy="28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89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9FBA1-AA40-CE33-2D96-D71CD9CE7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668211-04EA-51D9-66C5-23F87D7C0039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E340B8A8-CC56-618B-189B-BE062EE09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Turnover - Flats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E35D27-A05A-29C5-E2F6-249A526788D6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1D60B02E-782D-F116-D53F-40648DD3E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83ECC274-84DF-132B-AE45-683D319527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2996952"/>
            <a:ext cx="4026156" cy="156857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In Q2 2025 turnover of flats was 21% lower (23 fewer transactions) than in Q2 2024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B2CC4A-6727-E52B-20D6-74A6009EF9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6628" y="2084482"/>
            <a:ext cx="5688632" cy="347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42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14CF8-4708-49C4-5E30-606002510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C2E365-0F1F-C760-7BCB-3ABF0ACB6DFD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2985366-C4C6-3452-E755-D5DB3CD15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Turnover - Houses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F6E737F-A582-9436-0F54-22FB0EC68EFA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66EDE1C8-B872-8C1D-9680-BA0A37113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147B5DAF-1F76-2967-8304-530B3B3A1D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1384" y="2996952"/>
            <a:ext cx="4026156" cy="156857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In Q2 2025 turnover of houses was 38% higher (40 additional transactions) than in Q2 2024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7F8B30-A40F-5AA8-90CA-28CD1EA8B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824" y="2204864"/>
            <a:ext cx="7128792" cy="356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44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0A817-21F1-35AC-5530-4E7FB67D3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9D2133-8C30-DCAB-CCEF-61055A00F06E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CF5BBED5-0BE7-DC51-61FA-2F8152E5F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Royal Court turnover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EABCEA-2560-3570-1211-A78D65745E06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621DD75B-5E65-2FF2-C176-3AC4500C80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7D9DDFBD-E714-6709-9F38-94D20CA2DE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63729" y="6013283"/>
            <a:ext cx="9665378" cy="156857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So far in 2025 Royal Court turnover has been significantly higher than in 2023 and 2024 but was still below historic levels.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36FFBB-F795-C704-9C45-C7144FDC48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404" y="1628800"/>
            <a:ext cx="11467192" cy="41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551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D7A58-EAE6-2AC9-443D-DF4852B93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D872C7-BDB7-8B57-EAF6-AF6EC2316551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040BB95-F44C-E3B6-D302-F82AC3C26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Quarterly composition of market sales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9719BB-A360-7897-4ACA-70FAD3FEA20D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A5BA8F3B-954C-DB19-ABA8-2E957B123C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608FB6A5-A931-77B1-81FD-0AC7A13A10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2342458"/>
            <a:ext cx="4026156" cy="20790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400" dirty="0">
                <a:latin typeface="Azo Sans Light" panose="020B0403030503020204" pitchFamily="34" charset="0"/>
              </a:rPr>
              <a:t>In Q2 2025, around 30 properties purchased were not intended as the main residence for the buyers. 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400" dirty="0">
              <a:latin typeface="Azo Sans Light" panose="020B0403030503020204" pitchFamily="34" charset="0"/>
            </a:endParaRP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400" dirty="0">
                <a:latin typeface="Azo Sans Light" panose="020B0403030503020204" pitchFamily="34" charset="0"/>
              </a:rPr>
              <a:t>Meanwhile, first-time buyers bought around 50 properties.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0A137A-8407-5C1B-E9B1-379E7D6D3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952" y="1513666"/>
            <a:ext cx="6120914" cy="24508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466F02-08FF-12AF-EF86-2CA4BE16EF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9743" y="4079573"/>
            <a:ext cx="6120914" cy="24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16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E56A0-EC5C-5AC3-8980-B7D98DE9A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970759-2676-D81D-BEFB-98F17C744582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D708D8-49E5-C4D4-4D7C-78ECC824E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Sales in the private rental market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83B6D5-3B72-17B6-F07C-E6AF2BE35F8E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DB3BA8D2-C287-4DA9-AF7A-7DDBC4CEE9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AB26950C-F500-91C1-4753-E77752C385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850877"/>
            <a:ext cx="4976401" cy="489654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Property transactions in the period Q4 2024 to Q2 2025 resulted in a slight decrease of 21 private rental units. 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At the time of the 2021 census there were 10,739 occupied qualified private rental units, meaning a reduction of 21 private rental units represents around a 0.2% decrease in the rental market.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However, these transactions correspond to an increase of 21 owner-occupier households in Jersey, so the proportion of owner-occupied households would increase slightly by around 0.1% due to this. </a:t>
            </a:r>
            <a:endParaRPr lang="en-GB" sz="1400" dirty="0">
              <a:latin typeface="Azo Sans" panose="020B0603030503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C1AF16-65B3-3A44-805C-24F4A6CF3E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5777" y="2996952"/>
            <a:ext cx="6522169" cy="159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97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FBE54-E787-D9D1-FD8A-ED61B1910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D757BA-E013-3A0D-8668-6E0CFFEE098F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7ACDEE2-D83A-4EDD-C032-4C751CA99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Housing market activity index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D0D50E-CE59-BAD3-C305-F1CE8DAAD584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B442F632-683D-01F4-B7AF-560915B4F1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EE6CC48-0818-C1CF-ABCF-0EB2023053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3660" y="1570785"/>
            <a:ext cx="4026156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Rolling four-quarter basis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18% higher than in Q2 2024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2% higher than in Q1 2025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Quarterly basis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7% higher than in Q2 2024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5% higher than in Q1 2025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097E48-5C45-159B-5808-A34E2DFBF4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147" y="2348880"/>
            <a:ext cx="7167144" cy="285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16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502DD-7C68-9A60-8FA4-339BA146E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A2D6F2-0C00-28FD-14A8-093D1AE91CEA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2BA0755-4104-2CDC-7124-35A6472C3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Private sector Rental Index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11752F-CB7C-820F-D5D0-99479E9CFB04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6E44D8B6-B4D9-123B-3E88-21CFD69DD7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FBD4C9C-CD42-679F-A14A-837C517E1C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0428" y="2708920"/>
            <a:ext cx="4026156" cy="337038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Rolling four-quarter basis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essentially unchanged compared with Q2 2024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Quarterly basis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3% lower than in Q2 2024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807CF4-D9DD-C6DF-D270-3DB7CA0F94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9802" y="2104794"/>
            <a:ext cx="7728538" cy="360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52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D47E7-5A66-1DEA-CAD5-F520B6CE2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BBA670-54D7-D8B5-EB79-E93112299713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E456DC23-31E7-B236-D767-5A25146523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Loan to value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0ED865-FABD-8010-DC3D-D7D7BBCE6F23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0E6B0CE9-B73E-EF41-93A5-9D40BBE829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2156F9B-1518-9776-27CA-FB6E0BFBF3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2936" y="5614978"/>
            <a:ext cx="10009112" cy="7778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the loan to value ratio of Royal Court transactions decreased this quarter</a:t>
            </a:r>
            <a:endParaRPr lang="en-GB" sz="1600" dirty="0">
              <a:latin typeface="Azo Sans" panose="020B06030305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C579D2-5596-4994-C100-09141A5C3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213" y="1492153"/>
            <a:ext cx="9433653" cy="404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7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816D9-D22B-F9E0-85EA-685169F22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4587D9-1C24-629B-6E66-03E969C63BFC}"/>
              </a:ext>
            </a:extLst>
          </p:cNvPr>
          <p:cNvSpPr/>
          <p:nvPr/>
        </p:nvSpPr>
        <p:spPr>
          <a:xfrm>
            <a:off x="0" y="0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6DEA7A42-5CB4-6EF4-9F4A-8DAE46329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Updates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F7D4180-94A6-F941-DB94-85888A109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536" y="1556792"/>
            <a:ext cx="822960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dirty="0">
                <a:latin typeface="Azo Sans Light" panose="020B0403030503020204" pitchFamily="34" charset="0"/>
              </a:rPr>
              <a:t>This quarter we are introducing new analysis on the sale of rental properties using rental licencing data from the Health &amp; Safety (Rented Dwellings) law. This data allows us to produce: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the number of properties sold in a quarter which held a rental licence before the date of sale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the net change in rental stock in a quarter due to property transactions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80D555-7856-0DBE-56CD-F97729D35FF8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7BAA2148-A957-8645-EBCD-44FA7FB8B7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350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2811C-FD0A-76A9-FDA8-4760A18CD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56657FE5-E834-3094-6203-C5B7AE27E0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14" name="Picture 13" descr="A blue and white infographic with text&#10;&#10;AI-generated content may be incorrect.">
            <a:extLst>
              <a:ext uri="{FF2B5EF4-FFF2-40B4-BE49-F238E27FC236}">
                <a16:creationId xmlns:a16="http://schemas.microsoft.com/office/drawing/2014/main" id="{1FA5719C-4B28-0330-A7D0-86293C9B3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50"/>
          <a:stretch>
            <a:fillRect/>
          </a:stretch>
        </p:blipFill>
        <p:spPr>
          <a:xfrm>
            <a:off x="3873026" y="0"/>
            <a:ext cx="4445948" cy="681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8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BC8B5-60E9-93B9-C6E1-E9060E5AE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AF6E6A-298B-A8C2-0025-B9C9DECD20E4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24AC024D-5FFB-B30A-F5C4-77291D68F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1516106-0EF8-DA5C-D7CC-156E55393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5360" y="1556792"/>
            <a:ext cx="822960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In the second quarter of 2025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on a rolling four-quarter basis, the mix-adjusted average price of dwellings sold in Jersey during the year ending Q2 2025 was essentially unchanged when compared with the previous quarter (year ending Q1 2025)</a:t>
            </a:r>
          </a:p>
          <a:p>
            <a:pPr lvl="1"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14% lower than the peak in the index seen in Q3 2022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2- and 4-bedroom houses saw a decrease in their mean price compared to the previous quarter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all other property types were unchanged or saw an increase in price compared with the previous quarter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the turnover of properties was 8% higher than in Q2 2024 and 5% higher than in the previous quarter (Q1 2025)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A3280B-A08F-82C7-FA2A-5FC84C5A6C2A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DD52712A-E214-BEEB-D426-A54185F306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BBD19AD-26EE-31A2-DC0F-118A3E90E0BC}"/>
              </a:ext>
            </a:extLst>
          </p:cNvPr>
          <p:cNvGrpSpPr/>
          <p:nvPr/>
        </p:nvGrpSpPr>
        <p:grpSpPr>
          <a:xfrm>
            <a:off x="8939302" y="2395583"/>
            <a:ext cx="2881223" cy="2766610"/>
            <a:chOff x="8250946" y="2119440"/>
            <a:chExt cx="2881223" cy="276661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E0E33B2-2C76-D7C7-45BA-8404A08AD707}"/>
                </a:ext>
              </a:extLst>
            </p:cNvPr>
            <p:cNvGrpSpPr/>
            <p:nvPr/>
          </p:nvGrpSpPr>
          <p:grpSpPr>
            <a:xfrm>
              <a:off x="8250946" y="2119440"/>
              <a:ext cx="2881223" cy="2766610"/>
              <a:chOff x="8415921" y="2322837"/>
              <a:chExt cx="2476211" cy="2126385"/>
            </a:xfrm>
            <a:solidFill>
              <a:srgbClr val="A3A3A3"/>
            </a:solidFill>
          </p:grpSpPr>
          <p:sp>
            <p:nvSpPr>
              <p:cNvPr id="9" name="Freeform 17">
                <a:extLst>
                  <a:ext uri="{FF2B5EF4-FFF2-40B4-BE49-F238E27FC236}">
                    <a16:creationId xmlns:a16="http://schemas.microsoft.com/office/drawing/2014/main" id="{9821A732-4A53-A162-FABA-EDD30EC7ED7E}"/>
                  </a:ext>
                </a:extLst>
              </p:cNvPr>
              <p:cNvSpPr/>
              <p:nvPr/>
            </p:nvSpPr>
            <p:spPr>
              <a:xfrm>
                <a:off x="8415921" y="2322837"/>
                <a:ext cx="2476211" cy="2126385"/>
              </a:xfrm>
              <a:custGeom>
                <a:avLst/>
                <a:gdLst>
                  <a:gd name="connsiteX0" fmla="*/ 372930 w 2476211"/>
                  <a:gd name="connsiteY0" fmla="*/ 1142789 h 2126385"/>
                  <a:gd name="connsiteX1" fmla="*/ 2103605 w 2476211"/>
                  <a:gd name="connsiteY1" fmla="*/ 1142789 h 2126385"/>
                  <a:gd name="connsiteX2" fmla="*/ 2103605 w 2476211"/>
                  <a:gd name="connsiteY2" fmla="*/ 2126385 h 2126385"/>
                  <a:gd name="connsiteX3" fmla="*/ 1951738 w 2476211"/>
                  <a:gd name="connsiteY3" fmla="*/ 2126385 h 2126385"/>
                  <a:gd name="connsiteX4" fmla="*/ 1951738 w 2476211"/>
                  <a:gd name="connsiteY4" fmla="*/ 1155435 h 2126385"/>
                  <a:gd name="connsiteX5" fmla="*/ 524473 w 2476211"/>
                  <a:gd name="connsiteY5" fmla="*/ 1155435 h 2126385"/>
                  <a:gd name="connsiteX6" fmla="*/ 524473 w 2476211"/>
                  <a:gd name="connsiteY6" fmla="*/ 2126385 h 2126385"/>
                  <a:gd name="connsiteX7" fmla="*/ 372930 w 2476211"/>
                  <a:gd name="connsiteY7" fmla="*/ 2126385 h 2126385"/>
                  <a:gd name="connsiteX8" fmla="*/ 1238267 w 2476211"/>
                  <a:gd name="connsiteY8" fmla="*/ 388330 h 2126385"/>
                  <a:gd name="connsiteX9" fmla="*/ 2103605 w 2476211"/>
                  <a:gd name="connsiteY9" fmla="*/ 1142788 h 2126385"/>
                  <a:gd name="connsiteX10" fmla="*/ 372930 w 2476211"/>
                  <a:gd name="connsiteY10" fmla="*/ 1142788 h 2126385"/>
                  <a:gd name="connsiteX11" fmla="*/ 405142 w 2476211"/>
                  <a:gd name="connsiteY11" fmla="*/ 95372 h 2126385"/>
                  <a:gd name="connsiteX12" fmla="*/ 757931 w 2476211"/>
                  <a:gd name="connsiteY12" fmla="*/ 95372 h 2126385"/>
                  <a:gd name="connsiteX13" fmla="*/ 752103 w 2476211"/>
                  <a:gd name="connsiteY13" fmla="*/ 282212 h 2126385"/>
                  <a:gd name="connsiteX14" fmla="*/ 407085 w 2476211"/>
                  <a:gd name="connsiteY14" fmla="*/ 563471 h 2126385"/>
                  <a:gd name="connsiteX15" fmla="*/ 405142 w 2476211"/>
                  <a:gd name="connsiteY15" fmla="*/ 95372 h 2126385"/>
                  <a:gd name="connsiteX16" fmla="*/ 1248687 w 2476211"/>
                  <a:gd name="connsiteY16" fmla="*/ 0 h 2126385"/>
                  <a:gd name="connsiteX17" fmla="*/ 2476211 w 2476211"/>
                  <a:gd name="connsiteY17" fmla="*/ 1085700 h 2126385"/>
                  <a:gd name="connsiteX18" fmla="*/ 2311559 w 2476211"/>
                  <a:gd name="connsiteY18" fmla="*/ 1217857 h 2126385"/>
                  <a:gd name="connsiteX19" fmla="*/ 1238106 w 2476211"/>
                  <a:gd name="connsiteY19" fmla="*/ 268428 h 2126385"/>
                  <a:gd name="connsiteX20" fmla="*/ 164653 w 2476211"/>
                  <a:gd name="connsiteY20" fmla="*/ 1217857 h 2126385"/>
                  <a:gd name="connsiteX21" fmla="*/ 0 w 2476211"/>
                  <a:gd name="connsiteY21" fmla="*/ 1085700 h 2126385"/>
                  <a:gd name="connsiteX22" fmla="*/ 1193566 w 2476211"/>
                  <a:gd name="connsiteY22" fmla="*/ 30038 h 2126385"/>
                  <a:gd name="connsiteX23" fmla="*/ 1202416 w 2476211"/>
                  <a:gd name="connsiteY23" fmla="*/ 37141 h 2126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476211" h="2126385">
                    <a:moveTo>
                      <a:pt x="372930" y="1142789"/>
                    </a:moveTo>
                    <a:lnTo>
                      <a:pt x="2103605" y="1142789"/>
                    </a:lnTo>
                    <a:lnTo>
                      <a:pt x="2103605" y="2126385"/>
                    </a:lnTo>
                    <a:lnTo>
                      <a:pt x="1951738" y="2126385"/>
                    </a:lnTo>
                    <a:lnTo>
                      <a:pt x="1951738" y="1155435"/>
                    </a:lnTo>
                    <a:lnTo>
                      <a:pt x="524473" y="1155435"/>
                    </a:lnTo>
                    <a:lnTo>
                      <a:pt x="524473" y="2126385"/>
                    </a:lnTo>
                    <a:lnTo>
                      <a:pt x="372930" y="2126385"/>
                    </a:lnTo>
                    <a:close/>
                    <a:moveTo>
                      <a:pt x="1238267" y="388330"/>
                    </a:moveTo>
                    <a:lnTo>
                      <a:pt x="2103605" y="1142788"/>
                    </a:lnTo>
                    <a:lnTo>
                      <a:pt x="372930" y="1142788"/>
                    </a:lnTo>
                    <a:close/>
                    <a:moveTo>
                      <a:pt x="405142" y="95372"/>
                    </a:moveTo>
                    <a:lnTo>
                      <a:pt x="757931" y="95372"/>
                    </a:lnTo>
                    <a:cubicBezTo>
                      <a:pt x="757283" y="157652"/>
                      <a:pt x="752751" y="219931"/>
                      <a:pt x="752103" y="282212"/>
                    </a:cubicBezTo>
                    <a:lnTo>
                      <a:pt x="407085" y="563471"/>
                    </a:lnTo>
                    <a:cubicBezTo>
                      <a:pt x="405789" y="407439"/>
                      <a:pt x="406437" y="251405"/>
                      <a:pt x="405142" y="95372"/>
                    </a:cubicBezTo>
                    <a:close/>
                    <a:moveTo>
                      <a:pt x="1248687" y="0"/>
                    </a:moveTo>
                    <a:lnTo>
                      <a:pt x="2476211" y="1085700"/>
                    </a:lnTo>
                    <a:lnTo>
                      <a:pt x="2311559" y="1217857"/>
                    </a:lnTo>
                    <a:lnTo>
                      <a:pt x="1238106" y="268428"/>
                    </a:lnTo>
                    <a:lnTo>
                      <a:pt x="164653" y="1217857"/>
                    </a:lnTo>
                    <a:lnTo>
                      <a:pt x="0" y="1085700"/>
                    </a:lnTo>
                    <a:lnTo>
                      <a:pt x="1193566" y="30038"/>
                    </a:lnTo>
                    <a:lnTo>
                      <a:pt x="1202416" y="37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dirty="0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383ACE4-2BBB-339B-2F7D-584AB762B8BF}"/>
                  </a:ext>
                </a:extLst>
              </p:cNvPr>
              <p:cNvGrpSpPr/>
              <p:nvPr/>
            </p:nvGrpSpPr>
            <p:grpSpPr>
              <a:xfrm>
                <a:off x="9081507" y="3743785"/>
                <a:ext cx="1145037" cy="705437"/>
                <a:chOff x="8830813" y="4827243"/>
                <a:chExt cx="1699513" cy="1011472"/>
              </a:xfrm>
              <a:grpFill/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EE58992D-E989-3819-EC81-2EC8605507E2}"/>
                    </a:ext>
                  </a:extLst>
                </p:cNvPr>
                <p:cNvSpPr/>
                <p:nvPr/>
              </p:nvSpPr>
              <p:spPr>
                <a:xfrm>
                  <a:off x="8830813" y="5328176"/>
                  <a:ext cx="327805" cy="51053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C963F61-8962-D358-A397-4EA2047020A7}"/>
                    </a:ext>
                  </a:extLst>
                </p:cNvPr>
                <p:cNvSpPr/>
                <p:nvPr/>
              </p:nvSpPr>
              <p:spPr>
                <a:xfrm>
                  <a:off x="9288050" y="5292030"/>
                  <a:ext cx="327805" cy="54668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F26BEDB4-DDDF-364A-9F01-A72A255B60BA}"/>
                    </a:ext>
                  </a:extLst>
                </p:cNvPr>
                <p:cNvSpPr/>
                <p:nvPr/>
              </p:nvSpPr>
              <p:spPr>
                <a:xfrm>
                  <a:off x="10202521" y="4827243"/>
                  <a:ext cx="327805" cy="101147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FE53FA3A-60C0-F1EE-B186-7106EAF52B3C}"/>
                    </a:ext>
                  </a:extLst>
                </p:cNvPr>
                <p:cNvSpPr/>
                <p:nvPr/>
              </p:nvSpPr>
              <p:spPr>
                <a:xfrm>
                  <a:off x="9745285" y="5118241"/>
                  <a:ext cx="327805" cy="72047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DE106A48-AEA6-8B57-0298-823B40BEB65E}"/>
                </a:ext>
              </a:extLst>
            </p:cNvPr>
            <p:cNvSpPr/>
            <p:nvPr/>
          </p:nvSpPr>
          <p:spPr>
            <a:xfrm>
              <a:off x="9105948" y="3788093"/>
              <a:ext cx="1098550" cy="520700"/>
            </a:xfrm>
            <a:custGeom>
              <a:avLst/>
              <a:gdLst>
                <a:gd name="connsiteX0" fmla="*/ 0 w 1073150"/>
                <a:gd name="connsiteY0" fmla="*/ 549275 h 549275"/>
                <a:gd name="connsiteX1" fmla="*/ 349250 w 1073150"/>
                <a:gd name="connsiteY1" fmla="*/ 393700 h 549275"/>
                <a:gd name="connsiteX2" fmla="*/ 708025 w 1073150"/>
                <a:gd name="connsiteY2" fmla="*/ 241300 h 549275"/>
                <a:gd name="connsiteX3" fmla="*/ 1073150 w 1073150"/>
                <a:gd name="connsiteY3" fmla="*/ 0 h 549275"/>
                <a:gd name="connsiteX0" fmla="*/ 0 w 1082675"/>
                <a:gd name="connsiteY0" fmla="*/ 561975 h 561975"/>
                <a:gd name="connsiteX1" fmla="*/ 358775 w 1082675"/>
                <a:gd name="connsiteY1" fmla="*/ 393700 h 561975"/>
                <a:gd name="connsiteX2" fmla="*/ 717550 w 1082675"/>
                <a:gd name="connsiteY2" fmla="*/ 241300 h 561975"/>
                <a:gd name="connsiteX3" fmla="*/ 1082675 w 1082675"/>
                <a:gd name="connsiteY3" fmla="*/ 0 h 561975"/>
                <a:gd name="connsiteX0" fmla="*/ 0 w 1082675"/>
                <a:gd name="connsiteY0" fmla="*/ 561975 h 561975"/>
                <a:gd name="connsiteX1" fmla="*/ 349250 w 1082675"/>
                <a:gd name="connsiteY1" fmla="*/ 476250 h 561975"/>
                <a:gd name="connsiteX2" fmla="*/ 717550 w 1082675"/>
                <a:gd name="connsiteY2" fmla="*/ 241300 h 561975"/>
                <a:gd name="connsiteX3" fmla="*/ 1082675 w 1082675"/>
                <a:gd name="connsiteY3" fmla="*/ 0 h 561975"/>
                <a:gd name="connsiteX0" fmla="*/ 0 w 1082675"/>
                <a:gd name="connsiteY0" fmla="*/ 561975 h 561975"/>
                <a:gd name="connsiteX1" fmla="*/ 349250 w 1082675"/>
                <a:gd name="connsiteY1" fmla="*/ 476250 h 561975"/>
                <a:gd name="connsiteX2" fmla="*/ 730250 w 1082675"/>
                <a:gd name="connsiteY2" fmla="*/ 317500 h 561975"/>
                <a:gd name="connsiteX3" fmla="*/ 1082675 w 1082675"/>
                <a:gd name="connsiteY3" fmla="*/ 0 h 561975"/>
                <a:gd name="connsiteX0" fmla="*/ 0 w 1098550"/>
                <a:gd name="connsiteY0" fmla="*/ 520700 h 520700"/>
                <a:gd name="connsiteX1" fmla="*/ 349250 w 1098550"/>
                <a:gd name="connsiteY1" fmla="*/ 434975 h 520700"/>
                <a:gd name="connsiteX2" fmla="*/ 730250 w 1098550"/>
                <a:gd name="connsiteY2" fmla="*/ 276225 h 520700"/>
                <a:gd name="connsiteX3" fmla="*/ 1098550 w 1098550"/>
                <a:gd name="connsiteY3" fmla="*/ 0 h 520700"/>
                <a:gd name="connsiteX0" fmla="*/ 0 w 1098550"/>
                <a:gd name="connsiteY0" fmla="*/ 520700 h 520700"/>
                <a:gd name="connsiteX1" fmla="*/ 730250 w 1098550"/>
                <a:gd name="connsiteY1" fmla="*/ 276225 h 520700"/>
                <a:gd name="connsiteX2" fmla="*/ 1098550 w 1098550"/>
                <a:gd name="connsiteY2" fmla="*/ 0 h 520700"/>
                <a:gd name="connsiteX0" fmla="*/ 0 w 1098550"/>
                <a:gd name="connsiteY0" fmla="*/ 520700 h 520700"/>
                <a:gd name="connsiteX1" fmla="*/ 577850 w 1098550"/>
                <a:gd name="connsiteY1" fmla="*/ 327025 h 520700"/>
                <a:gd name="connsiteX2" fmla="*/ 1098550 w 1098550"/>
                <a:gd name="connsiteY2" fmla="*/ 0 h 520700"/>
                <a:gd name="connsiteX0" fmla="*/ 0 w 1098550"/>
                <a:gd name="connsiteY0" fmla="*/ 520700 h 520700"/>
                <a:gd name="connsiteX1" fmla="*/ 577850 w 1098550"/>
                <a:gd name="connsiteY1" fmla="*/ 327025 h 520700"/>
                <a:gd name="connsiteX2" fmla="*/ 1098550 w 1098550"/>
                <a:gd name="connsiteY2" fmla="*/ 0 h 520700"/>
                <a:gd name="connsiteX0" fmla="*/ 0 w 1098550"/>
                <a:gd name="connsiteY0" fmla="*/ 520700 h 520700"/>
                <a:gd name="connsiteX1" fmla="*/ 577850 w 1098550"/>
                <a:gd name="connsiteY1" fmla="*/ 327025 h 520700"/>
                <a:gd name="connsiteX2" fmla="*/ 1098550 w 1098550"/>
                <a:gd name="connsiteY2" fmla="*/ 0 h 520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8550" h="520700">
                  <a:moveTo>
                    <a:pt x="0" y="520700"/>
                  </a:moveTo>
                  <a:cubicBezTo>
                    <a:pt x="152135" y="469768"/>
                    <a:pt x="385234" y="429683"/>
                    <a:pt x="577850" y="327025"/>
                  </a:cubicBezTo>
                  <a:cubicBezTo>
                    <a:pt x="770466" y="224367"/>
                    <a:pt x="1027113" y="24871"/>
                    <a:pt x="1098550" y="0"/>
                  </a:cubicBezTo>
                </a:path>
              </a:pathLst>
            </a:custGeom>
            <a:noFill/>
            <a:ln w="38100">
              <a:solidFill>
                <a:srgbClr val="A3A3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ight Arrow 18">
              <a:extLst>
                <a:ext uri="{FF2B5EF4-FFF2-40B4-BE49-F238E27FC236}">
                  <a16:creationId xmlns:a16="http://schemas.microsoft.com/office/drawing/2014/main" id="{3358682F-2BE4-853B-14F8-13C17D054937}"/>
                </a:ext>
              </a:extLst>
            </p:cNvPr>
            <p:cNvSpPr/>
            <p:nvPr/>
          </p:nvSpPr>
          <p:spPr>
            <a:xfrm rot="19596148">
              <a:off x="9861256" y="3763201"/>
              <a:ext cx="232780" cy="94178"/>
            </a:xfrm>
            <a:prstGeom prst="rightArrow">
              <a:avLst/>
            </a:prstGeom>
            <a:solidFill>
              <a:srgbClr val="A3A3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0048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E29D0-1620-C64D-384B-B569548C8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AFA9A3-F9E2-97B5-EE42-AD16762E56E1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023FF47-53C6-81E3-4454-316FDF028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8B25AB2-3F7E-43B4-02F8-4B6F6EE700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3660" y="1570785"/>
            <a:ext cx="7344816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In the second quarter of 2025</a:t>
            </a:r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zo Sans Light" panose="020B0403030503020204" pitchFamily="34" charset="0"/>
              </a:rPr>
              <a:t>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of the HPI eligible properties transacted this quarter, 38 were previously private rental properties and 25 were purchased to be private rental properties</a:t>
            </a:r>
          </a:p>
          <a:p>
            <a:pPr lvl="1"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this results in a net change of -13 units of private rental accommodation (a decrease of around 0.1% in private rental accommodation)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C2E4E1-15D6-AB7F-8C03-20DFE828CE38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0D06B116-A83F-A07E-A0DD-8D00CCA7A5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BFEF4CE6-73B6-FB11-085E-9023E16A31F3}"/>
              </a:ext>
            </a:extLst>
          </p:cNvPr>
          <p:cNvGrpSpPr/>
          <p:nvPr/>
        </p:nvGrpSpPr>
        <p:grpSpPr>
          <a:xfrm>
            <a:off x="8939302" y="2395583"/>
            <a:ext cx="2881223" cy="2766610"/>
            <a:chOff x="8250946" y="2119440"/>
            <a:chExt cx="2881223" cy="276661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BEF0983-954B-18D6-000F-AE8D3B2C0D50}"/>
                </a:ext>
              </a:extLst>
            </p:cNvPr>
            <p:cNvGrpSpPr/>
            <p:nvPr/>
          </p:nvGrpSpPr>
          <p:grpSpPr>
            <a:xfrm>
              <a:off x="8250946" y="2119440"/>
              <a:ext cx="2881223" cy="2766610"/>
              <a:chOff x="8415921" y="2322837"/>
              <a:chExt cx="2476211" cy="2126385"/>
            </a:xfrm>
            <a:solidFill>
              <a:srgbClr val="A3A3A3"/>
            </a:solidFill>
          </p:grpSpPr>
          <p:sp>
            <p:nvSpPr>
              <p:cNvPr id="9" name="Freeform 17">
                <a:extLst>
                  <a:ext uri="{FF2B5EF4-FFF2-40B4-BE49-F238E27FC236}">
                    <a16:creationId xmlns:a16="http://schemas.microsoft.com/office/drawing/2014/main" id="{EA992832-CF2B-BEF4-CFAB-A46F80A655FB}"/>
                  </a:ext>
                </a:extLst>
              </p:cNvPr>
              <p:cNvSpPr/>
              <p:nvPr/>
            </p:nvSpPr>
            <p:spPr>
              <a:xfrm>
                <a:off x="8415921" y="2322837"/>
                <a:ext cx="2476211" cy="2126385"/>
              </a:xfrm>
              <a:custGeom>
                <a:avLst/>
                <a:gdLst>
                  <a:gd name="connsiteX0" fmla="*/ 372930 w 2476211"/>
                  <a:gd name="connsiteY0" fmla="*/ 1142789 h 2126385"/>
                  <a:gd name="connsiteX1" fmla="*/ 2103605 w 2476211"/>
                  <a:gd name="connsiteY1" fmla="*/ 1142789 h 2126385"/>
                  <a:gd name="connsiteX2" fmla="*/ 2103605 w 2476211"/>
                  <a:gd name="connsiteY2" fmla="*/ 2126385 h 2126385"/>
                  <a:gd name="connsiteX3" fmla="*/ 1951738 w 2476211"/>
                  <a:gd name="connsiteY3" fmla="*/ 2126385 h 2126385"/>
                  <a:gd name="connsiteX4" fmla="*/ 1951738 w 2476211"/>
                  <a:gd name="connsiteY4" fmla="*/ 1155435 h 2126385"/>
                  <a:gd name="connsiteX5" fmla="*/ 524473 w 2476211"/>
                  <a:gd name="connsiteY5" fmla="*/ 1155435 h 2126385"/>
                  <a:gd name="connsiteX6" fmla="*/ 524473 w 2476211"/>
                  <a:gd name="connsiteY6" fmla="*/ 2126385 h 2126385"/>
                  <a:gd name="connsiteX7" fmla="*/ 372930 w 2476211"/>
                  <a:gd name="connsiteY7" fmla="*/ 2126385 h 2126385"/>
                  <a:gd name="connsiteX8" fmla="*/ 1238267 w 2476211"/>
                  <a:gd name="connsiteY8" fmla="*/ 388330 h 2126385"/>
                  <a:gd name="connsiteX9" fmla="*/ 2103605 w 2476211"/>
                  <a:gd name="connsiteY9" fmla="*/ 1142788 h 2126385"/>
                  <a:gd name="connsiteX10" fmla="*/ 372930 w 2476211"/>
                  <a:gd name="connsiteY10" fmla="*/ 1142788 h 2126385"/>
                  <a:gd name="connsiteX11" fmla="*/ 405142 w 2476211"/>
                  <a:gd name="connsiteY11" fmla="*/ 95372 h 2126385"/>
                  <a:gd name="connsiteX12" fmla="*/ 757931 w 2476211"/>
                  <a:gd name="connsiteY12" fmla="*/ 95372 h 2126385"/>
                  <a:gd name="connsiteX13" fmla="*/ 752103 w 2476211"/>
                  <a:gd name="connsiteY13" fmla="*/ 282212 h 2126385"/>
                  <a:gd name="connsiteX14" fmla="*/ 407085 w 2476211"/>
                  <a:gd name="connsiteY14" fmla="*/ 563471 h 2126385"/>
                  <a:gd name="connsiteX15" fmla="*/ 405142 w 2476211"/>
                  <a:gd name="connsiteY15" fmla="*/ 95372 h 2126385"/>
                  <a:gd name="connsiteX16" fmla="*/ 1248687 w 2476211"/>
                  <a:gd name="connsiteY16" fmla="*/ 0 h 2126385"/>
                  <a:gd name="connsiteX17" fmla="*/ 2476211 w 2476211"/>
                  <a:gd name="connsiteY17" fmla="*/ 1085700 h 2126385"/>
                  <a:gd name="connsiteX18" fmla="*/ 2311559 w 2476211"/>
                  <a:gd name="connsiteY18" fmla="*/ 1217857 h 2126385"/>
                  <a:gd name="connsiteX19" fmla="*/ 1238106 w 2476211"/>
                  <a:gd name="connsiteY19" fmla="*/ 268428 h 2126385"/>
                  <a:gd name="connsiteX20" fmla="*/ 164653 w 2476211"/>
                  <a:gd name="connsiteY20" fmla="*/ 1217857 h 2126385"/>
                  <a:gd name="connsiteX21" fmla="*/ 0 w 2476211"/>
                  <a:gd name="connsiteY21" fmla="*/ 1085700 h 2126385"/>
                  <a:gd name="connsiteX22" fmla="*/ 1193566 w 2476211"/>
                  <a:gd name="connsiteY22" fmla="*/ 30038 h 2126385"/>
                  <a:gd name="connsiteX23" fmla="*/ 1202416 w 2476211"/>
                  <a:gd name="connsiteY23" fmla="*/ 37141 h 2126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476211" h="2126385">
                    <a:moveTo>
                      <a:pt x="372930" y="1142789"/>
                    </a:moveTo>
                    <a:lnTo>
                      <a:pt x="2103605" y="1142789"/>
                    </a:lnTo>
                    <a:lnTo>
                      <a:pt x="2103605" y="2126385"/>
                    </a:lnTo>
                    <a:lnTo>
                      <a:pt x="1951738" y="2126385"/>
                    </a:lnTo>
                    <a:lnTo>
                      <a:pt x="1951738" y="1155435"/>
                    </a:lnTo>
                    <a:lnTo>
                      <a:pt x="524473" y="1155435"/>
                    </a:lnTo>
                    <a:lnTo>
                      <a:pt x="524473" y="2126385"/>
                    </a:lnTo>
                    <a:lnTo>
                      <a:pt x="372930" y="2126385"/>
                    </a:lnTo>
                    <a:close/>
                    <a:moveTo>
                      <a:pt x="1238267" y="388330"/>
                    </a:moveTo>
                    <a:lnTo>
                      <a:pt x="2103605" y="1142788"/>
                    </a:lnTo>
                    <a:lnTo>
                      <a:pt x="372930" y="1142788"/>
                    </a:lnTo>
                    <a:close/>
                    <a:moveTo>
                      <a:pt x="405142" y="95372"/>
                    </a:moveTo>
                    <a:lnTo>
                      <a:pt x="757931" y="95372"/>
                    </a:lnTo>
                    <a:cubicBezTo>
                      <a:pt x="757283" y="157652"/>
                      <a:pt x="752751" y="219931"/>
                      <a:pt x="752103" y="282212"/>
                    </a:cubicBezTo>
                    <a:lnTo>
                      <a:pt x="407085" y="563471"/>
                    </a:lnTo>
                    <a:cubicBezTo>
                      <a:pt x="405789" y="407439"/>
                      <a:pt x="406437" y="251405"/>
                      <a:pt x="405142" y="95372"/>
                    </a:cubicBezTo>
                    <a:close/>
                    <a:moveTo>
                      <a:pt x="1248687" y="0"/>
                    </a:moveTo>
                    <a:lnTo>
                      <a:pt x="2476211" y="1085700"/>
                    </a:lnTo>
                    <a:lnTo>
                      <a:pt x="2311559" y="1217857"/>
                    </a:lnTo>
                    <a:lnTo>
                      <a:pt x="1238106" y="268428"/>
                    </a:lnTo>
                    <a:lnTo>
                      <a:pt x="164653" y="1217857"/>
                    </a:lnTo>
                    <a:lnTo>
                      <a:pt x="0" y="1085700"/>
                    </a:lnTo>
                    <a:lnTo>
                      <a:pt x="1193566" y="30038"/>
                    </a:lnTo>
                    <a:lnTo>
                      <a:pt x="1202416" y="37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dirty="0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9E166C0-6329-1BDC-D912-3ACFF285DE10}"/>
                  </a:ext>
                </a:extLst>
              </p:cNvPr>
              <p:cNvGrpSpPr/>
              <p:nvPr/>
            </p:nvGrpSpPr>
            <p:grpSpPr>
              <a:xfrm>
                <a:off x="9081507" y="3743785"/>
                <a:ext cx="1145037" cy="705437"/>
                <a:chOff x="8830813" y="4827243"/>
                <a:chExt cx="1699513" cy="1011472"/>
              </a:xfrm>
              <a:grpFill/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3B132292-CA12-C506-B67B-93B7A54A96EC}"/>
                    </a:ext>
                  </a:extLst>
                </p:cNvPr>
                <p:cNvSpPr/>
                <p:nvPr/>
              </p:nvSpPr>
              <p:spPr>
                <a:xfrm>
                  <a:off x="8830813" y="5328176"/>
                  <a:ext cx="327805" cy="51053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9E069F8A-3668-E168-2C7A-9778E6BF5051}"/>
                    </a:ext>
                  </a:extLst>
                </p:cNvPr>
                <p:cNvSpPr/>
                <p:nvPr/>
              </p:nvSpPr>
              <p:spPr>
                <a:xfrm>
                  <a:off x="9288050" y="5292030"/>
                  <a:ext cx="327805" cy="54668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D0C04B11-19F2-102F-4207-14B0060F2091}"/>
                    </a:ext>
                  </a:extLst>
                </p:cNvPr>
                <p:cNvSpPr/>
                <p:nvPr/>
              </p:nvSpPr>
              <p:spPr>
                <a:xfrm>
                  <a:off x="10202521" y="4827243"/>
                  <a:ext cx="327805" cy="101147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9E5CE538-99F7-0360-23B9-0CD696D4EB48}"/>
                    </a:ext>
                  </a:extLst>
                </p:cNvPr>
                <p:cNvSpPr/>
                <p:nvPr/>
              </p:nvSpPr>
              <p:spPr>
                <a:xfrm>
                  <a:off x="9745285" y="5118241"/>
                  <a:ext cx="327805" cy="72047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5EDED144-54EC-0997-C099-7F23F7B55E16}"/>
                </a:ext>
              </a:extLst>
            </p:cNvPr>
            <p:cNvSpPr/>
            <p:nvPr/>
          </p:nvSpPr>
          <p:spPr>
            <a:xfrm>
              <a:off x="9105948" y="3788093"/>
              <a:ext cx="1098550" cy="520700"/>
            </a:xfrm>
            <a:custGeom>
              <a:avLst/>
              <a:gdLst>
                <a:gd name="connsiteX0" fmla="*/ 0 w 1073150"/>
                <a:gd name="connsiteY0" fmla="*/ 549275 h 549275"/>
                <a:gd name="connsiteX1" fmla="*/ 349250 w 1073150"/>
                <a:gd name="connsiteY1" fmla="*/ 393700 h 549275"/>
                <a:gd name="connsiteX2" fmla="*/ 708025 w 1073150"/>
                <a:gd name="connsiteY2" fmla="*/ 241300 h 549275"/>
                <a:gd name="connsiteX3" fmla="*/ 1073150 w 1073150"/>
                <a:gd name="connsiteY3" fmla="*/ 0 h 549275"/>
                <a:gd name="connsiteX0" fmla="*/ 0 w 1082675"/>
                <a:gd name="connsiteY0" fmla="*/ 561975 h 561975"/>
                <a:gd name="connsiteX1" fmla="*/ 358775 w 1082675"/>
                <a:gd name="connsiteY1" fmla="*/ 393700 h 561975"/>
                <a:gd name="connsiteX2" fmla="*/ 717550 w 1082675"/>
                <a:gd name="connsiteY2" fmla="*/ 241300 h 561975"/>
                <a:gd name="connsiteX3" fmla="*/ 1082675 w 1082675"/>
                <a:gd name="connsiteY3" fmla="*/ 0 h 561975"/>
                <a:gd name="connsiteX0" fmla="*/ 0 w 1082675"/>
                <a:gd name="connsiteY0" fmla="*/ 561975 h 561975"/>
                <a:gd name="connsiteX1" fmla="*/ 349250 w 1082675"/>
                <a:gd name="connsiteY1" fmla="*/ 476250 h 561975"/>
                <a:gd name="connsiteX2" fmla="*/ 717550 w 1082675"/>
                <a:gd name="connsiteY2" fmla="*/ 241300 h 561975"/>
                <a:gd name="connsiteX3" fmla="*/ 1082675 w 1082675"/>
                <a:gd name="connsiteY3" fmla="*/ 0 h 561975"/>
                <a:gd name="connsiteX0" fmla="*/ 0 w 1082675"/>
                <a:gd name="connsiteY0" fmla="*/ 561975 h 561975"/>
                <a:gd name="connsiteX1" fmla="*/ 349250 w 1082675"/>
                <a:gd name="connsiteY1" fmla="*/ 476250 h 561975"/>
                <a:gd name="connsiteX2" fmla="*/ 730250 w 1082675"/>
                <a:gd name="connsiteY2" fmla="*/ 317500 h 561975"/>
                <a:gd name="connsiteX3" fmla="*/ 1082675 w 1082675"/>
                <a:gd name="connsiteY3" fmla="*/ 0 h 561975"/>
                <a:gd name="connsiteX0" fmla="*/ 0 w 1098550"/>
                <a:gd name="connsiteY0" fmla="*/ 520700 h 520700"/>
                <a:gd name="connsiteX1" fmla="*/ 349250 w 1098550"/>
                <a:gd name="connsiteY1" fmla="*/ 434975 h 520700"/>
                <a:gd name="connsiteX2" fmla="*/ 730250 w 1098550"/>
                <a:gd name="connsiteY2" fmla="*/ 276225 h 520700"/>
                <a:gd name="connsiteX3" fmla="*/ 1098550 w 1098550"/>
                <a:gd name="connsiteY3" fmla="*/ 0 h 520700"/>
                <a:gd name="connsiteX0" fmla="*/ 0 w 1098550"/>
                <a:gd name="connsiteY0" fmla="*/ 520700 h 520700"/>
                <a:gd name="connsiteX1" fmla="*/ 730250 w 1098550"/>
                <a:gd name="connsiteY1" fmla="*/ 276225 h 520700"/>
                <a:gd name="connsiteX2" fmla="*/ 1098550 w 1098550"/>
                <a:gd name="connsiteY2" fmla="*/ 0 h 520700"/>
                <a:gd name="connsiteX0" fmla="*/ 0 w 1098550"/>
                <a:gd name="connsiteY0" fmla="*/ 520700 h 520700"/>
                <a:gd name="connsiteX1" fmla="*/ 577850 w 1098550"/>
                <a:gd name="connsiteY1" fmla="*/ 327025 h 520700"/>
                <a:gd name="connsiteX2" fmla="*/ 1098550 w 1098550"/>
                <a:gd name="connsiteY2" fmla="*/ 0 h 520700"/>
                <a:gd name="connsiteX0" fmla="*/ 0 w 1098550"/>
                <a:gd name="connsiteY0" fmla="*/ 520700 h 520700"/>
                <a:gd name="connsiteX1" fmla="*/ 577850 w 1098550"/>
                <a:gd name="connsiteY1" fmla="*/ 327025 h 520700"/>
                <a:gd name="connsiteX2" fmla="*/ 1098550 w 1098550"/>
                <a:gd name="connsiteY2" fmla="*/ 0 h 520700"/>
                <a:gd name="connsiteX0" fmla="*/ 0 w 1098550"/>
                <a:gd name="connsiteY0" fmla="*/ 520700 h 520700"/>
                <a:gd name="connsiteX1" fmla="*/ 577850 w 1098550"/>
                <a:gd name="connsiteY1" fmla="*/ 327025 h 520700"/>
                <a:gd name="connsiteX2" fmla="*/ 1098550 w 1098550"/>
                <a:gd name="connsiteY2" fmla="*/ 0 h 520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8550" h="520700">
                  <a:moveTo>
                    <a:pt x="0" y="520700"/>
                  </a:moveTo>
                  <a:cubicBezTo>
                    <a:pt x="152135" y="469768"/>
                    <a:pt x="385234" y="429683"/>
                    <a:pt x="577850" y="327025"/>
                  </a:cubicBezTo>
                  <a:cubicBezTo>
                    <a:pt x="770466" y="224367"/>
                    <a:pt x="1027113" y="24871"/>
                    <a:pt x="1098550" y="0"/>
                  </a:cubicBezTo>
                </a:path>
              </a:pathLst>
            </a:custGeom>
            <a:noFill/>
            <a:ln w="38100">
              <a:solidFill>
                <a:srgbClr val="A3A3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ight Arrow 18">
              <a:extLst>
                <a:ext uri="{FF2B5EF4-FFF2-40B4-BE49-F238E27FC236}">
                  <a16:creationId xmlns:a16="http://schemas.microsoft.com/office/drawing/2014/main" id="{36DF736F-8DCE-84AE-86A7-A19985B32E8B}"/>
                </a:ext>
              </a:extLst>
            </p:cNvPr>
            <p:cNvSpPr/>
            <p:nvPr/>
          </p:nvSpPr>
          <p:spPr>
            <a:xfrm rot="19596148">
              <a:off x="9861256" y="3763201"/>
              <a:ext cx="232780" cy="94178"/>
            </a:xfrm>
            <a:prstGeom prst="rightArrow">
              <a:avLst/>
            </a:prstGeom>
            <a:solidFill>
              <a:srgbClr val="A3A3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70562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2ACAB-DF08-3374-FE6D-198F26CED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841EF1-1998-14F6-87D4-CCF5028F081C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09DC0A17-D0B2-F666-EB9F-A4DCC02F4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Mix-adjusted House Price Index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DEAE2CE-6AD7-6AF2-ACCF-19E9C40935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424218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Rolling four-quarter basis: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essentially unchanged when compared with the year ending Q1 2025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r>
              <a:rPr lang="en-GB" sz="2000" b="1" dirty="0">
                <a:solidFill>
                  <a:srgbClr val="0283B5"/>
                </a:solidFill>
                <a:latin typeface="Azo Sans Light" panose="020B0403030503020204" pitchFamily="34" charset="0"/>
              </a:rPr>
              <a:t>Seasonally adjusted quarterly basis:</a:t>
            </a:r>
            <a:endParaRPr lang="en-GB" sz="2000" b="1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1% lower when compared with previous quarter and a year earlier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158B97-E666-28BB-BF16-23B030E5819A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9219CFC7-F877-DC17-EAE5-9C49AAA390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E34193-65EA-D768-25DB-AC8289C63A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967" y="2348880"/>
            <a:ext cx="5913633" cy="2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8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0F81A-D092-CAE0-4D30-1653CF5F7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4510AA-8F84-5566-969A-E6A9F25FE835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C3A16A5-4BF6-E6CC-B3E0-EFE7DC806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1-bedroom flats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81A65A9-6D69-409A-72D9-FA26E0EB28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424218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b="1" dirty="0">
              <a:solidFill>
                <a:srgbClr val="0283B5"/>
              </a:solidFill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mean price of £310,000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2,000 higher than previous quarter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median price of £313,000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37EC04-B983-5DB7-2626-02F60A0E7543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3D3D51F7-3F77-3996-8F40-A15FEE980F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0F08FE-DEED-E390-6406-072C09DCA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952" y="1513190"/>
            <a:ext cx="6120914" cy="21581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69B5BA-C04C-B478-87F0-0233F9AF76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7968" y="3671361"/>
            <a:ext cx="6120914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30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A7A76-C52F-CA42-1589-8C77AC07C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611A79-71FD-78A3-489D-434210A25B0E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CBA2C92-8988-7B41-6A9A-343A5241C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2-bedroom flats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32CE4EE-0DCB-F202-54E6-9E2D604E85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424218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b="1" dirty="0">
              <a:solidFill>
                <a:srgbClr val="0283B5"/>
              </a:solidFill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mean price of £514,000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essentially unchanged compared with the previous quarter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median price of £475,000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325E34-5CEB-1F40-7E4F-F8F47E91DB50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98CBEC12-C838-61F6-DFD9-E3B6BA2955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71CFC0-42F2-6508-6B46-1045BF6128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743" y="1454486"/>
            <a:ext cx="6120914" cy="21581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6F34DA-5147-9E52-7C3B-7E1D2B41B0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2892" y="3933056"/>
            <a:ext cx="6120914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9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520FC-2649-99ED-1033-679ADB7D6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697136-AFF6-4105-3CC7-BEF25F48D9BE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9245643-4AE4-1B91-24E6-D67FB3278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2-bedroom houses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C8AF0B7-F39B-F826-3A88-4A2DD2E23A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424218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b="1" dirty="0">
              <a:solidFill>
                <a:srgbClr val="0283B5"/>
              </a:solidFill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mean price of £544,000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27,000 decrease compared with the previous quarter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median price of £555,000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BB57CA-3BBF-D39B-7904-8D5861314515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8E76FFF0-4AC5-FE9B-24DC-F22E4966A4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91C038-AD92-745D-CCE9-636296583D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743" y="4041068"/>
            <a:ext cx="6120914" cy="21581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C32C49-2766-A318-0DF5-9F4603260B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9743" y="1599133"/>
            <a:ext cx="6120914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6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77945-3C03-2AF0-6532-59722467C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2E785B-C27A-BC11-18FB-AAD7FB26D93A}"/>
              </a:ext>
            </a:extLst>
          </p:cNvPr>
          <p:cNvSpPr/>
          <p:nvPr/>
        </p:nvSpPr>
        <p:spPr>
          <a:xfrm>
            <a:off x="0" y="-55587"/>
            <a:ext cx="12192000" cy="135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157612E-86E8-9104-4295-655B471DE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20688"/>
            <a:ext cx="8229600" cy="777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3600" b="1" dirty="0">
                <a:solidFill>
                  <a:srgbClr val="001D52"/>
                </a:solidFill>
                <a:latin typeface="Azo Sans" panose="020B0603030503020204" pitchFamily="34" charset="0"/>
                <a:ea typeface="+mn-ea"/>
                <a:cs typeface="+mn-cs"/>
              </a:rPr>
              <a:t>3-bedroom houses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1E909F0-6FC0-02B2-E323-DC8C282DBD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5400" y="1628800"/>
            <a:ext cx="4242180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b="1" dirty="0">
              <a:solidFill>
                <a:srgbClr val="0283B5"/>
              </a:solidFill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mean price of £734,000</a:t>
            </a: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18,000 increase compared with the previous quarter</a:t>
            </a:r>
          </a:p>
          <a:p>
            <a:pPr marL="0" indent="0">
              <a:lnSpc>
                <a:spcPct val="80000"/>
              </a:lnSpc>
              <a:buClr>
                <a:srgbClr val="0283B5"/>
              </a:buClr>
              <a:buNone/>
              <a:defRPr/>
            </a:pPr>
            <a:endParaRPr lang="en-GB" sz="2000" dirty="0">
              <a:latin typeface="Azo Sans Light" panose="020B0403030503020204" pitchFamily="34" charset="0"/>
            </a:endParaRPr>
          </a:p>
          <a:p>
            <a:pPr>
              <a:lnSpc>
                <a:spcPct val="80000"/>
              </a:lnSpc>
              <a:buClr>
                <a:srgbClr val="0283B5"/>
              </a:buClr>
              <a:defRPr/>
            </a:pPr>
            <a:r>
              <a:rPr lang="en-GB" sz="2000" dirty="0">
                <a:latin typeface="Azo Sans Light" panose="020B0403030503020204" pitchFamily="34" charset="0"/>
              </a:rPr>
              <a:t>median price of £705,000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1600" dirty="0">
              <a:latin typeface="Azo Sans" panose="020B06030305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1600" dirty="0">
              <a:latin typeface="Azo Sans" panose="020B06030305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EF2638-F149-19FF-0F47-1FB5A3F7AA7B}"/>
              </a:ext>
            </a:extLst>
          </p:cNvPr>
          <p:cNvSpPr/>
          <p:nvPr/>
        </p:nvSpPr>
        <p:spPr>
          <a:xfrm>
            <a:off x="212499" y="60430"/>
            <a:ext cx="6399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dirty="0">
                <a:solidFill>
                  <a:srgbClr val="9A9EAD"/>
                </a:solidFill>
                <a:latin typeface="Azo Sans" panose="020B0603030503020204" pitchFamily="34" charset="0"/>
              </a:rPr>
              <a:t>House Price Index – Q2 2025</a:t>
            </a:r>
            <a:endParaRPr lang="en-GB" sz="3600" b="1" dirty="0">
              <a:solidFill>
                <a:srgbClr val="9A9EAD"/>
              </a:solidFill>
              <a:latin typeface="Azo Sans" panose="020B0603030503020204" pitchFamily="34" charset="0"/>
            </a:endParaRPr>
          </a:p>
        </p:txBody>
      </p:sp>
      <p:pic>
        <p:nvPicPr>
          <p:cNvPr id="3" name="Picture 2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E0854B00-A364-2867-DA76-7A2DF57249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233"/>
          <a:stretch/>
        </p:blipFill>
        <p:spPr>
          <a:xfrm>
            <a:off x="10733653" y="44624"/>
            <a:ext cx="1267004" cy="1352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60BF5E-954E-3342-8E1D-B1EAC88D6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933" y="1513190"/>
            <a:ext cx="6120914" cy="21581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DFA2C5-DAEA-7899-913F-E367DAB2D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5960" y="3855653"/>
            <a:ext cx="6120914" cy="21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96201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10994</TotalTime>
  <Words>844</Words>
  <Application>Microsoft Office PowerPoint</Application>
  <PresentationFormat>Widescreen</PresentationFormat>
  <Paragraphs>135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Azo Sans</vt:lpstr>
      <vt:lpstr>Azo Sans Light</vt:lpstr>
      <vt:lpstr>Calibri</vt:lpstr>
      <vt:lpstr>Calibri Light</vt:lpstr>
      <vt:lpstr>Proxima Nova</vt:lpstr>
      <vt:lpstr>1_Default Design</vt:lpstr>
      <vt:lpstr>Office Theme</vt:lpstr>
      <vt:lpstr>PowerPoint Presentation</vt:lpstr>
      <vt:lpstr>Updates</vt:lpstr>
      <vt:lpstr>Summary</vt:lpstr>
      <vt:lpstr>Summary</vt:lpstr>
      <vt:lpstr>Mix-adjusted House Price Index</vt:lpstr>
      <vt:lpstr>1-bedroom flats</vt:lpstr>
      <vt:lpstr>2-bedroom flats</vt:lpstr>
      <vt:lpstr>2-bedroom houses</vt:lpstr>
      <vt:lpstr>3-bedroom houses</vt:lpstr>
      <vt:lpstr>4-bedroom houses</vt:lpstr>
      <vt:lpstr>Turnover</vt:lpstr>
      <vt:lpstr>Turnover - Flats</vt:lpstr>
      <vt:lpstr>Turnover - Houses</vt:lpstr>
      <vt:lpstr>Royal Court turnover</vt:lpstr>
      <vt:lpstr>Quarterly composition of market sales</vt:lpstr>
      <vt:lpstr>Sales in the private rental market</vt:lpstr>
      <vt:lpstr>Housing market activity index</vt:lpstr>
      <vt:lpstr>Private sector Rental Index</vt:lpstr>
      <vt:lpstr>Loan to value</vt:lpstr>
      <vt:lpstr>PowerPoint Presentation</vt:lpstr>
    </vt:vector>
  </TitlesOfParts>
  <Company>States Of Jersey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Guegan</dc:creator>
  <cp:lastModifiedBy>Daniel Edmunds</cp:lastModifiedBy>
  <cp:revision>466</cp:revision>
  <cp:lastPrinted>2019-08-22T14:49:13Z</cp:lastPrinted>
  <dcterms:created xsi:type="dcterms:W3CDTF">2008-08-07T11:57:01Z</dcterms:created>
  <dcterms:modified xsi:type="dcterms:W3CDTF">2025-07-31T13:19:08Z</dcterms:modified>
</cp:coreProperties>
</file>