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  <p:sldMasterId id="2147483734" r:id="rId2"/>
  </p:sldMasterIdLst>
  <p:notesMasterIdLst>
    <p:notesMasterId r:id="rId22"/>
  </p:notesMasterIdLst>
  <p:handoutMasterIdLst>
    <p:handoutMasterId r:id="rId23"/>
  </p:handoutMasterIdLst>
  <p:sldIdLst>
    <p:sldId id="256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333" r:id="rId18"/>
    <p:sldId id="335" r:id="rId19"/>
    <p:sldId id="336" r:id="rId20"/>
    <p:sldId id="337" r:id="rId21"/>
  </p:sldIdLst>
  <p:sldSz cx="12192000" cy="6858000"/>
  <p:notesSz cx="6797675" cy="992822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4BFF00A-5038-1857-6053-421E518CFBB1}" name="Ruben Caldeira" initials="RC" userId="S::R.Caldeira@stats.je::6c0a3844-8af2-41bb-b849-83c5749eca5f" providerId="AD"/>
  <p188:author id="{9108D87D-22D1-4F62-E3C3-D5204C5A992D}" name="Matthew Gill" initials="MG" userId="S::M.Gill@stats.je::3d9e16de-bbd9-468e-9a2b-25282532eb1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52"/>
    <a:srgbClr val="9A9EAD"/>
    <a:srgbClr val="B3B3B3"/>
    <a:srgbClr val="1E6095"/>
    <a:srgbClr val="5AA3DE"/>
    <a:srgbClr val="01665F"/>
    <a:srgbClr val="02998E"/>
    <a:srgbClr val="02CCBE"/>
    <a:srgbClr val="0283B5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56" autoAdjust="0"/>
    <p:restoredTop sz="94005" autoAdjust="0"/>
  </p:normalViewPr>
  <p:slideViewPr>
    <p:cSldViewPr>
      <p:cViewPr varScale="1">
        <p:scale>
          <a:sx n="104" d="100"/>
          <a:sy n="104" d="100"/>
        </p:scale>
        <p:origin x="858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56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3150" y="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handoutMaster" Target="handoutMasters/handoutMaster1.xml"/><Relationship Id="rId28" Type="http://schemas.microsoft.com/office/2018/10/relationships/authors" Target="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0EECFFE-44A7-438A-AFCF-2FCEE88E17C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588613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66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2949"/>
            <a:ext cx="6619524" cy="3724276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1" y="4716464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CA11CDB-3852-47C5-A5A3-38D67B4B60A5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1782344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2950"/>
            <a:ext cx="6619875" cy="3724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GB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A11CDB-3852-47C5-A5A3-38D67B4B60A5}" type="slidenum">
              <a:rPr lang="en-GB" altLang="en-US" smtClean="0"/>
              <a:pPr/>
              <a:t>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081355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12E31E-34AD-1B82-506E-58E2CDF95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D2DAD418-B687-6F26-C647-CC0BE415244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42376DB-ED83-489C-8977-1BF922922B9F}" type="slidenum">
              <a:rPr lang="en-GB" altLang="en-US"/>
              <a:pPr eaLnBrk="1" hangingPunct="1">
                <a:spcBef>
                  <a:spcPct val="0"/>
                </a:spcBef>
              </a:pPr>
              <a:t>2</a:t>
            </a:fld>
            <a:endParaRPr lang="en-GB" altLang="en-US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8CAA7543-9E8C-CCD7-6381-BA704F8A4C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20EF2E9A-9935-6F07-C040-0795E21027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788286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ACC16-F7CC-7A6C-6CE2-914CFDDB7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DED94246-F750-8DBB-DC7A-3CECCBB298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42376DB-ED83-489C-8977-1BF922922B9F}" type="slidenum">
              <a:rPr lang="en-GB" altLang="en-US"/>
              <a:pPr eaLnBrk="1" hangingPunct="1">
                <a:spcBef>
                  <a:spcPct val="0"/>
                </a:spcBef>
              </a:pPr>
              <a:t>3</a:t>
            </a:fld>
            <a:endParaRPr lang="en-GB" altLang="en-US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B1585054-EBAA-F74C-5D35-3C037CB430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97C1E24D-E65B-F091-995C-806B715907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66606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825B9C-C8C6-B59D-9643-148AB3C1F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409B2EAC-0441-C9CD-978F-4124C7BD97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42376DB-ED83-489C-8977-1BF922922B9F}" type="slidenum">
              <a:rPr lang="en-GB" altLang="en-US"/>
              <a:pPr eaLnBrk="1" hangingPunct="1">
                <a:spcBef>
                  <a:spcPct val="0"/>
                </a:spcBef>
              </a:pPr>
              <a:t>4</a:t>
            </a:fld>
            <a:endParaRPr lang="en-GB" altLang="en-US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0DE9C8FB-0294-A2E9-E0EE-ADBB8E8986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89DC11BB-8518-908F-D3CD-5F6B90D419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1537736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2E8299-AEB8-173E-7B69-A859E40F7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B3C98F03-3F05-F9BC-DBA9-93A43D8CB8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42376DB-ED83-489C-8977-1BF922922B9F}" type="slidenum">
              <a:rPr lang="en-GB" altLang="en-US"/>
              <a:pPr eaLnBrk="1" hangingPunct="1">
                <a:spcBef>
                  <a:spcPct val="0"/>
                </a:spcBef>
              </a:pPr>
              <a:t>5</a:t>
            </a:fld>
            <a:endParaRPr lang="en-GB" altLang="en-US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8BA9DFAA-C73E-BDC5-9776-45A93C6A01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6C0EB03E-8100-7778-2ED3-8515BF8AA9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77184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F90242-A67B-911B-E017-24D99F083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2DA20D65-5C7F-C9B2-DF27-3DB6BE64C3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42376DB-ED83-489C-8977-1BF922922B9F}" type="slidenum">
              <a:rPr lang="en-GB" altLang="en-US"/>
              <a:pPr eaLnBrk="1" hangingPunct="1">
                <a:spcBef>
                  <a:spcPct val="0"/>
                </a:spcBef>
              </a:pPr>
              <a:t>6</a:t>
            </a:fld>
            <a:endParaRPr lang="en-GB" altLang="en-US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B902D951-BAD3-7C62-0889-BC7F91EEBE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6B61B6C7-9512-2A96-2C5A-664CB691F8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32243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E1EEFB-47C6-8203-2521-8CE1766D8C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1A78D29D-235E-7459-F102-A99437E2AD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42376DB-ED83-489C-8977-1BF922922B9F}" type="slidenum">
              <a:rPr lang="en-GB" altLang="en-US"/>
              <a:pPr eaLnBrk="1" hangingPunct="1">
                <a:spcBef>
                  <a:spcPct val="0"/>
                </a:spcBef>
              </a:pPr>
              <a:t>7</a:t>
            </a:fld>
            <a:endParaRPr lang="en-GB" altLang="en-US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BA58D938-D8F7-50A2-683B-B3AB7E9A17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8F860BF5-A2CB-E31A-4858-C946B5CA63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84475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77A8F-0FF0-350E-5547-F07D30233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CD30CC77-2475-1940-F264-FEA460DBEF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42376DB-ED83-489C-8977-1BF922922B9F}" type="slidenum">
              <a:rPr lang="en-GB" altLang="en-US"/>
              <a:pPr eaLnBrk="1" hangingPunct="1">
                <a:spcBef>
                  <a:spcPct val="0"/>
                </a:spcBef>
              </a:pPr>
              <a:t>8</a:t>
            </a:fld>
            <a:endParaRPr lang="en-GB" altLang="en-US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27A92BB0-410B-1382-8C0F-E77F83F1CE3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763A6321-5A66-3D72-EAE6-54E9C9FE0C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173852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4F290-FF66-1707-EA1E-5E3CAEBEA4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2A749AC7-6D79-B2E5-90C9-A500B63960D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42376DB-ED83-489C-8977-1BF922922B9F}" type="slidenum">
              <a:rPr lang="en-GB" altLang="en-US"/>
              <a:pPr eaLnBrk="1" hangingPunct="1">
                <a:spcBef>
                  <a:spcPct val="0"/>
                </a:spcBef>
              </a:pPr>
              <a:t>9</a:t>
            </a:fld>
            <a:endParaRPr lang="en-GB" altLang="en-US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8B04403A-BBCD-F958-F686-1167899A2C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8F9BD416-6C07-4D57-B8F9-E5ECAED7E3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41305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BB675-6A15-0DFE-5580-3C2437C39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0062C5EC-C428-9916-5A8F-09B9137CA07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42376DB-ED83-489C-8977-1BF922922B9F}" type="slidenum">
              <a:rPr lang="en-GB" altLang="en-US"/>
              <a:pPr eaLnBrk="1" hangingPunct="1">
                <a:spcBef>
                  <a:spcPct val="0"/>
                </a:spcBef>
              </a:pPr>
              <a:t>10</a:t>
            </a:fld>
            <a:endParaRPr lang="en-GB" altLang="en-US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BE7061D8-9F19-0A87-F737-8DBE7B9EB7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8B18850C-05AF-CDC9-B462-B5A4962A1E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1288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1DA66-AE1A-8685-B7C1-3C59B4378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E30A5FB2-9C0E-CC4E-BD78-C0EE84C5FBF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42376DB-ED83-489C-8977-1BF922922B9F}" type="slidenum">
              <a:rPr lang="en-GB" altLang="en-US"/>
              <a:pPr eaLnBrk="1" hangingPunct="1">
                <a:spcBef>
                  <a:spcPct val="0"/>
                </a:spcBef>
              </a:pPr>
              <a:t>11</a:t>
            </a:fld>
            <a:endParaRPr lang="en-GB" altLang="en-US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766CA67E-0EB8-33BE-40CD-F62C8040ED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33A3C468-6BF7-475F-6823-BC1556BF8A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553069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5C082-91CF-63AD-87C4-1626110F7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DC99277F-8412-DABC-444F-11F0ADD71D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42376DB-ED83-489C-8977-1BF922922B9F}" type="slidenum">
              <a:rPr lang="en-GB" altLang="en-US"/>
              <a:pPr eaLnBrk="1" hangingPunct="1">
                <a:spcBef>
                  <a:spcPct val="0"/>
                </a:spcBef>
              </a:pPr>
              <a:t>12</a:t>
            </a:fld>
            <a:endParaRPr lang="en-GB" altLang="en-US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660FDAFF-D50F-823B-161C-577704F061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0E253E85-B268-0541-130B-0419404FA6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65948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13853-3E0B-5363-37E8-20498EA2D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05B26839-9260-CF35-0EAB-AF6884ED95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42376DB-ED83-489C-8977-1BF922922B9F}" type="slidenum">
              <a:rPr lang="en-GB" altLang="en-US"/>
              <a:pPr eaLnBrk="1" hangingPunct="1">
                <a:spcBef>
                  <a:spcPct val="0"/>
                </a:spcBef>
              </a:pPr>
              <a:t>13</a:t>
            </a:fld>
            <a:endParaRPr lang="en-GB" altLang="en-US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4902CFD9-FACB-3D84-2DA0-E519603F785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798614D4-7A6F-D1A5-8C9F-58C0605A24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98677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97563-1C06-3F57-9215-B88134127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A922E1B6-FE59-F314-4923-EBE13F18619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42376DB-ED83-489C-8977-1BF922922B9F}" type="slidenum">
              <a:rPr lang="en-GB" altLang="en-US"/>
              <a:pPr eaLnBrk="1" hangingPunct="1">
                <a:spcBef>
                  <a:spcPct val="0"/>
                </a:spcBef>
              </a:pPr>
              <a:t>14</a:t>
            </a:fld>
            <a:endParaRPr lang="en-GB" altLang="en-US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EA7F022B-DB4B-8FCF-BBE5-AFF810E0E7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23BED80D-621F-31A6-2094-91445AFCF6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64595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AE43CA-9B77-C342-4893-CAFFB91DD6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C921A360-4BFF-46E9-DD5E-27A513E32E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42376DB-ED83-489C-8977-1BF922922B9F}" type="slidenum">
              <a:rPr lang="en-GB" altLang="en-US"/>
              <a:pPr eaLnBrk="1" hangingPunct="1">
                <a:spcBef>
                  <a:spcPct val="0"/>
                </a:spcBef>
              </a:pPr>
              <a:t>15</a:t>
            </a:fld>
            <a:endParaRPr lang="en-GB" altLang="en-US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73452AA7-1BA8-AF01-5389-A3708A01B2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27170D81-4F13-5AEC-2127-1E8C0772C9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17552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2F4560-588D-BAFC-7687-BCA56259E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15E31D5A-E3F0-F7AC-6404-433025CC1E7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42376DB-ED83-489C-8977-1BF922922B9F}" type="slidenum">
              <a:rPr lang="en-GB" altLang="en-US"/>
              <a:pPr eaLnBrk="1" hangingPunct="1">
                <a:spcBef>
                  <a:spcPct val="0"/>
                </a:spcBef>
              </a:pPr>
              <a:t>16</a:t>
            </a:fld>
            <a:endParaRPr lang="en-GB" altLang="en-US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CE9CF83D-A038-C166-DE94-C1BB0B421C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E64F80AF-59BD-A03E-A376-988C41E992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264725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075AD-97D7-D5C1-A64A-DA01FA519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B67A86D5-09F5-7507-373A-A869B58D3E1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42376DB-ED83-489C-8977-1BF922922B9F}" type="slidenum">
              <a:rPr lang="en-GB" altLang="en-US"/>
              <a:pPr eaLnBrk="1" hangingPunct="1">
                <a:spcBef>
                  <a:spcPct val="0"/>
                </a:spcBef>
              </a:pPr>
              <a:t>17</a:t>
            </a:fld>
            <a:endParaRPr lang="en-GB" altLang="en-US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2BCD838E-D2D1-323B-2B29-85EC3290506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D4E56709-4ECD-A59F-9BB5-402B816AAF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726513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48FBD-C052-CA78-64F1-46707EF04F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7D26A2AB-0D00-0471-CDA7-B0BE525124D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42376DB-ED83-489C-8977-1BF922922B9F}" type="slidenum">
              <a:rPr lang="en-GB" altLang="en-US"/>
              <a:pPr eaLnBrk="1" hangingPunct="1">
                <a:spcBef>
                  <a:spcPct val="0"/>
                </a:spcBef>
              </a:pPr>
              <a:t>18</a:t>
            </a:fld>
            <a:endParaRPr lang="en-GB" altLang="en-US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A1B4EB0C-0E62-257B-882E-760AFA52CA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61E0AB26-5524-A49C-6AC4-D0C0E19789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925106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795CA-65D4-2AE4-86D0-626BC6A126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>
            <a:extLst>
              <a:ext uri="{FF2B5EF4-FFF2-40B4-BE49-F238E27FC236}">
                <a16:creationId xmlns:a16="http://schemas.microsoft.com/office/drawing/2014/main" id="{BAC71811-977D-8CD6-FDD9-D2A000CCC6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42376DB-ED83-489C-8977-1BF922922B9F}" type="slidenum">
              <a:rPr lang="en-GB" altLang="en-US"/>
              <a:pPr eaLnBrk="1" hangingPunct="1">
                <a:spcBef>
                  <a:spcPct val="0"/>
                </a:spcBef>
              </a:pPr>
              <a:t>19</a:t>
            </a:fld>
            <a:endParaRPr lang="en-GB" altLang="en-US"/>
          </a:p>
        </p:txBody>
      </p:sp>
      <p:sp>
        <p:nvSpPr>
          <p:cNvPr id="47107" name="Rectangle 2">
            <a:extLst>
              <a:ext uri="{FF2B5EF4-FFF2-40B4-BE49-F238E27FC236}">
                <a16:creationId xmlns:a16="http://schemas.microsoft.com/office/drawing/2014/main" id="{AF55DD7D-BE72-BF2F-49D9-437665E1CE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8CE23F15-95C9-B7B1-91F1-A4F970DC72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11548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FF26F3-49FF-4611-B175-37304A49328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24372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7DF99B-22AE-472E-BC98-7671A3A22DA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83361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AC85CD-7DCF-48FE-B34A-FF2FFC0CE2C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5788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3FF931-52CF-4037-9088-195D5803F2D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283532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AF1D4F-B257-43CC-A710-7B75794A7A2D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81077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929E1A-A506-42D5-B424-040132D4158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53489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5AAB7-F836-4790-BFF4-6A8D1F997DBE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34488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93F81D-DDDB-46ED-97D5-76C2521F4E9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05641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39942A-0198-4FD8-9005-61CAF26BBCC5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8648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986D9F-5E97-45BF-AB74-3A5EF3AED96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406821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A6C60-2490-4BB7-8B4A-451017A00D7C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984009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31CA01-6EA4-4CD2-972D-5BFA23AF105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9060210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40126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600201"/>
            <a:ext cx="10972800" cy="4525963"/>
          </a:xfrm>
        </p:spPr>
        <p:txBody>
          <a:bodyPr/>
          <a:lstStyle/>
          <a:p>
            <a:pPr lvl="0"/>
            <a:endParaRPr lang="en-GB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650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7742A-1A0B-4E23-A054-5DB19538BF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9B821E-0857-4A5B-A374-848D57A707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5C0A1B-F96D-453D-91CF-ED7A1603CF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85CF69-C4FD-4362-8EA5-632F7EA1A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81D2D4-C44D-411D-85EB-0611D4AA2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FF26F3-49FF-4611-B175-37304A49328D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650605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D83A5-9248-46D1-920E-4B4040B44F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81DAF4-5145-4852-8DB1-6456081509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85BA64-5BB6-40E6-8EDD-2E8F5FBF7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1BA10-BF9D-47F3-B95D-02DC3DD669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C56BCC-4FAA-448B-8EB6-46D48399C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7DF99B-22AE-472E-BC98-7671A3A22DA8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420780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B1C3B-FF6B-4282-9C5D-795EB907E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487D14-145C-4BEC-A57E-8F06760F4A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19BF39-FDDE-482F-BD31-7D2CD825C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EB8C8B-E1C9-4EA9-AB5D-AA53266D3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9CE2D5-CFB1-4A52-9728-16782ECE4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AC85CD-7DCF-48FE-B34A-FF2FFC0CE2CB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777722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D4D2A-BAC7-47FA-BA3A-32F2D61FF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5989C-4507-45DA-925B-322729BB46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CFD2CD-0292-408D-8E98-8086C831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17098C-B3A9-4053-A62F-E4584E00D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A32780-3147-4C5E-A45B-A65BE4154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CB07851-8A0B-433A-A218-68C602562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3FF931-52CF-4037-9088-195D5803F2D6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22499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E66011-DD6A-4DF5-94A8-15FA1D2EF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F1632A-0B62-4596-AC7A-8B0C543D2B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D61B74-D93D-4683-9D51-A0366AB834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8B5C20-36EF-4434-AE13-BC4CCA0FDA3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60E30D-4F28-477C-9388-9B186B4B1A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759E20D-3D43-4225-8459-638FBCE0C4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05ED50-27C1-4B88-9081-6A8EEDAB8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1B1727F-2016-4D95-8A8E-F96EFFE50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AF1D4F-B257-43CC-A710-7B75794A7A2D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02926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514C70-9BCC-489C-9EFB-172B4A7AA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53E8DB-19BB-49C7-AAE2-7F74C93D9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8290390-46AE-4F6D-A794-EA4814A55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53D5B3-75E9-4FC9-B1AD-6667D879C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929E1A-A506-42D5-B424-040132D41580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192622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F7B6A0-F099-470C-9E48-54BA82993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0BC38F-DF2C-4FDC-873F-4D734C95CF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B8BD0D-E8F0-4C96-9C3C-61939D662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E5AAB7-F836-4790-BFF4-6A8D1F997DBE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74600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1C0A3-5CF1-4A7E-951F-1EEB3113E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B652F-4449-450D-B588-BA34917CA1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C42FC7-4CE5-429A-91E8-E2820C50DE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C169DD-4E8E-400D-A1CC-B7007492C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E126FD0-C71B-41C2-AB43-E8E0F9451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CDEE5F-90F5-42C4-8123-9A5B9F5D9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93F81D-DDDB-46ED-97D5-76C2521F4E91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691430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70AF4-7471-4B68-A6A2-70E58ECAF3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9D2019-D8EA-420F-824B-0E28B10374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255CCD-079E-41C6-A578-A379E24B82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2F343D-9198-42EB-B0A1-097D6EEC7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8EC67-FC63-4A62-80D7-958193FE9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456ACE-DE05-4CE1-960C-82B00533F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939942A-0198-4FD8-9005-61CAF26BBCC5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341309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0F79F-9573-4B1B-A3A7-54DC6BCEA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BF0E61-0003-4347-8DAA-7F1D94F6F1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1D59AD-62E5-4FE3-8A7D-8A1BDE871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C2DBFB-F3A7-4A6E-8303-37EB710E6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11C9DB-D99D-4E00-A016-E0B6FE439C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986D9F-5E97-45BF-AB74-3A5EF3AED967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867435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A77D9E4-A54C-4EDC-A5B1-7FD9AC786CB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683B7A-2AF7-4555-8874-5CBC3CF54D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481B7A-68FF-485B-BF44-9451DCF73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471CEE-30CA-4237-8A60-BF492C638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3AE4F1-6B95-4E57-9916-F05A27074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9A6C60-2490-4BB7-8B4A-451017A00D7C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0383055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6067BA7C-7C4B-45D6-8C97-1EB0EBB2A11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1352550"/>
          </a:xfrm>
          <a:prstGeom prst="rect">
            <a:avLst/>
          </a:prstGeom>
          <a:solidFill>
            <a:srgbClr val="ECE9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2132" y="-24006"/>
            <a:ext cx="1021342" cy="1444167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10150516" y="6453187"/>
            <a:ext cx="16336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sz="1800" dirty="0">
                <a:solidFill>
                  <a:srgbClr val="555756"/>
                </a:solidFill>
                <a:latin typeface="Calibri" panose="020F0502020204030204" pitchFamily="34" charset="0"/>
              </a:rPr>
              <a:t>Statistics Jersey</a:t>
            </a:r>
            <a:endParaRPr lang="en-GB" sz="1800" dirty="0">
              <a:solidFill>
                <a:srgbClr val="555756"/>
              </a:solidFill>
            </a:endParaRPr>
          </a:p>
        </p:txBody>
      </p:sp>
      <p:sp>
        <p:nvSpPr>
          <p:cNvPr id="10" name="Line 5"/>
          <p:cNvSpPr>
            <a:spLocks noChangeShapeType="1"/>
          </p:cNvSpPr>
          <p:nvPr userDrawn="1"/>
        </p:nvSpPr>
        <p:spPr bwMode="auto">
          <a:xfrm>
            <a:off x="444000" y="6453188"/>
            <a:ext cx="11484000" cy="0"/>
          </a:xfrm>
          <a:prstGeom prst="line">
            <a:avLst/>
          </a:prstGeom>
          <a:noFill/>
          <a:ln w="9525">
            <a:solidFill>
              <a:schemeClr val="bg1">
                <a:lumMod val="50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874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CB7B5E-6FC2-4AF2-903B-AF59F7995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D58D3B-E874-4AF9-9B09-C8DEE195AE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C858E7-AC01-4BEB-AE79-548C808064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9BD5ED-0CB1-4498-BDF3-8C9BB5E24E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33A0B-1F7E-4896-A69D-71C4C2E9E2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067BA7C-7C4B-45D6-8C97-1EB0EBB2A119}" type="slidenum">
              <a:rPr lang="en-GB" altLang="en-US" smtClean="0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587185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-134873"/>
            <a:ext cx="12192000" cy="699287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Proxima Nova" panose="02000506030000020004" pitchFamily="50" charset="0"/>
            </a:endParaRPr>
          </a:p>
        </p:txBody>
      </p:sp>
      <p:pic>
        <p:nvPicPr>
          <p:cNvPr id="3" name="Picture 2" descr="A black background with blue and green stripes&#10;&#10;AI-generated content may be incorrect.">
            <a:extLst>
              <a:ext uri="{FF2B5EF4-FFF2-40B4-BE49-F238E27FC236}">
                <a16:creationId xmlns:a16="http://schemas.microsoft.com/office/drawing/2014/main" id="{B9C97AE2-1878-A786-906F-5D44C77F07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4" y="-1191"/>
            <a:ext cx="12189532" cy="685800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398507" y="5661213"/>
            <a:ext cx="38671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rgbClr val="9A9EAD"/>
                </a:solidFill>
                <a:latin typeface="Azo Sans" panose="020B0603030503020204" pitchFamily="34" charset="0"/>
              </a:rPr>
              <a:t>05 November 2026</a:t>
            </a:r>
          </a:p>
        </p:txBody>
      </p:sp>
      <p:sp>
        <p:nvSpPr>
          <p:cNvPr id="10" name="Rectangle 9"/>
          <p:cNvSpPr/>
          <p:nvPr/>
        </p:nvSpPr>
        <p:spPr>
          <a:xfrm>
            <a:off x="398507" y="2823007"/>
            <a:ext cx="5415265" cy="150810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sz="4800" b="1" dirty="0">
                <a:solidFill>
                  <a:srgbClr val="001D52"/>
                </a:solidFill>
                <a:latin typeface="Azo Sans" panose="020B0603030503020204" pitchFamily="34" charset="0"/>
              </a:rPr>
              <a:t>House Price Index</a:t>
            </a:r>
          </a:p>
          <a:p>
            <a:r>
              <a:rPr lang="en-GB" sz="4400" b="1" dirty="0">
                <a:solidFill>
                  <a:srgbClr val="0283B5"/>
                </a:solidFill>
                <a:latin typeface="Azo Sans" panose="020B0603030503020204" pitchFamily="34" charset="0"/>
              </a:rPr>
              <a:t>Q3 2026</a:t>
            </a:r>
            <a:endParaRPr lang="en-GB" sz="4400" dirty="0">
              <a:solidFill>
                <a:srgbClr val="0283B5"/>
              </a:solidFill>
              <a:latin typeface="Azo Sans" panose="020B06030305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5917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BC8B5-60E9-93B9-C6E1-E9060E5AE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0AF6E6A-298B-A8C2-0025-B9C9DECD20E4}"/>
              </a:ext>
            </a:extLst>
          </p:cNvPr>
          <p:cNvSpPr/>
          <p:nvPr/>
        </p:nvSpPr>
        <p:spPr>
          <a:xfrm>
            <a:off x="0" y="-55587"/>
            <a:ext cx="12192000" cy="13525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24AC024D-5FFB-B30A-F5C4-77291D68F7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344" y="620688"/>
            <a:ext cx="8229600" cy="777875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GB" altLang="en-US" sz="3600" b="1" dirty="0">
                <a:solidFill>
                  <a:srgbClr val="001D52"/>
                </a:solidFill>
                <a:latin typeface="Azo Sans" panose="020B0603030503020204" pitchFamily="34" charset="0"/>
                <a:ea typeface="+mn-ea"/>
                <a:cs typeface="+mn-cs"/>
              </a:rPr>
              <a:t>Summary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D1516106-0EF8-DA5C-D7CC-156E553935C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35360" y="1556792"/>
            <a:ext cx="8229600" cy="482453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Clr>
                <a:srgbClr val="0283B5"/>
              </a:buClr>
              <a:buNone/>
              <a:defRPr/>
            </a:pPr>
            <a:r>
              <a:rPr lang="en-GB" sz="2000" b="1" dirty="0">
                <a:solidFill>
                  <a:srgbClr val="0283B5"/>
                </a:solidFill>
                <a:latin typeface="Azo Sans" panose="020B0603030503020204" pitchFamily="34" charset="0"/>
              </a:rPr>
              <a:t>In the third quarter of 2026</a:t>
            </a:r>
            <a:r>
              <a:rPr lang="en-GB" sz="20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Azo Sans" panose="020B0603030503020204" pitchFamily="34" charset="0"/>
              </a:rPr>
              <a:t>:</a:t>
            </a: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r>
              <a:rPr lang="en-GB" sz="2000" dirty="0">
                <a:latin typeface="Azo Sans Light" panose="020B0403030503020204" pitchFamily="34" charset="0"/>
              </a:rPr>
              <a:t>on an annual basis, the mix-adjusted average price of dwellings sold in Jersey in Q3 2026 was essentially unchanged when compared with the previous quarter (year ending Q2 2026)</a:t>
            </a:r>
          </a:p>
          <a:p>
            <a:pPr marL="0" indent="0">
              <a:lnSpc>
                <a:spcPct val="100000"/>
              </a:lnSpc>
              <a:buClr>
                <a:srgbClr val="0283B5"/>
              </a:buClr>
              <a:buNone/>
              <a:defRPr/>
            </a:pPr>
            <a:endParaRPr lang="en-GB" sz="2000" dirty="0">
              <a:latin typeface="Azo Sans Light" panose="020B0403030503020204" pitchFamily="34" charset="0"/>
            </a:endParaRP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r>
              <a:rPr lang="en-GB" sz="2000" dirty="0">
                <a:latin typeface="Azo Sans Light" panose="020B0403030503020204" pitchFamily="34" charset="0"/>
              </a:rPr>
              <a:t>the HPI was 13% lower than the peak in the index seen in Q3 2022</a:t>
            </a:r>
          </a:p>
          <a:p>
            <a:pPr marL="0" indent="0">
              <a:lnSpc>
                <a:spcPct val="100000"/>
              </a:lnSpc>
              <a:buClr>
                <a:srgbClr val="0283B5"/>
              </a:buClr>
              <a:buNone/>
              <a:defRPr/>
            </a:pPr>
            <a:endParaRPr lang="en-GB" sz="2000" dirty="0">
              <a:latin typeface="Azo Sans Light" panose="020B0403030503020204" pitchFamily="34" charset="0"/>
            </a:endParaRP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r>
              <a:rPr lang="en-GB" sz="2000" dirty="0">
                <a:latin typeface="Azo Sans Light" panose="020B0403030503020204" pitchFamily="34" charset="0"/>
              </a:rPr>
              <a:t>the turnover of properties was:</a:t>
            </a:r>
          </a:p>
          <a:p>
            <a:pPr lvl="1">
              <a:lnSpc>
                <a:spcPct val="100000"/>
              </a:lnSpc>
              <a:buClr>
                <a:srgbClr val="0283B5"/>
              </a:buClr>
              <a:defRPr/>
            </a:pPr>
            <a:r>
              <a:rPr lang="en-GB" sz="2000" dirty="0">
                <a:latin typeface="Azo Sans Light" panose="020B0403030503020204" pitchFamily="34" charset="0"/>
              </a:rPr>
              <a:t>6% lower than in Q3 2025</a:t>
            </a:r>
          </a:p>
          <a:p>
            <a:pPr lvl="1">
              <a:lnSpc>
                <a:spcPct val="100000"/>
              </a:lnSpc>
              <a:buClr>
                <a:srgbClr val="0283B5"/>
              </a:buClr>
              <a:defRPr/>
            </a:pPr>
            <a:r>
              <a:rPr lang="en-GB" sz="2000" dirty="0">
                <a:latin typeface="Azo Sans Light" panose="020B0403030503020204" pitchFamily="34" charset="0"/>
              </a:rPr>
              <a:t>4% lower than in the previous quarter (Q2 2026)</a:t>
            </a: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endParaRPr lang="en-GB" sz="1600" dirty="0">
              <a:latin typeface="Azo Sans" panose="020B0603030503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AA3280B-A08F-82C7-FA2A-5FC84C5A6C2A}"/>
              </a:ext>
            </a:extLst>
          </p:cNvPr>
          <p:cNvSpPr/>
          <p:nvPr/>
        </p:nvSpPr>
        <p:spPr>
          <a:xfrm>
            <a:off x="212499" y="60430"/>
            <a:ext cx="63963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sz="3600" b="1" dirty="0">
                <a:solidFill>
                  <a:srgbClr val="9A9EAD"/>
                </a:solidFill>
                <a:latin typeface="Azo Sans" panose="020B0603030503020204" pitchFamily="34" charset="0"/>
              </a:rPr>
              <a:t>House Price Index – Q3 2026</a:t>
            </a:r>
            <a:endParaRPr lang="en-GB" sz="3600" b="1" dirty="0">
              <a:solidFill>
                <a:srgbClr val="9A9EAD"/>
              </a:solidFill>
              <a:latin typeface="Azo Sans" panose="020B0603030503020204" pitchFamily="34" charset="0"/>
            </a:endParaRPr>
          </a:p>
        </p:txBody>
      </p:sp>
      <p:pic>
        <p:nvPicPr>
          <p:cNvPr id="3" name="Picture 2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DD52712A-E214-BEEB-D426-A54185F306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233"/>
          <a:stretch/>
        </p:blipFill>
        <p:spPr>
          <a:xfrm>
            <a:off x="10733653" y="44624"/>
            <a:ext cx="1267004" cy="135254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0BBD19AD-26EE-31A2-DC0F-118A3E90E0BC}"/>
              </a:ext>
            </a:extLst>
          </p:cNvPr>
          <p:cNvGrpSpPr/>
          <p:nvPr/>
        </p:nvGrpSpPr>
        <p:grpSpPr>
          <a:xfrm>
            <a:off x="8939302" y="2395583"/>
            <a:ext cx="2881223" cy="2766610"/>
            <a:chOff x="8250946" y="2119440"/>
            <a:chExt cx="2881223" cy="276661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E0E33B2-2C76-D7C7-45BA-8404A08AD707}"/>
                </a:ext>
              </a:extLst>
            </p:cNvPr>
            <p:cNvGrpSpPr/>
            <p:nvPr/>
          </p:nvGrpSpPr>
          <p:grpSpPr>
            <a:xfrm>
              <a:off x="8250946" y="2119440"/>
              <a:ext cx="2881223" cy="2766610"/>
              <a:chOff x="8415921" y="2322837"/>
              <a:chExt cx="2476211" cy="2126385"/>
            </a:xfrm>
            <a:solidFill>
              <a:srgbClr val="A3A3A3"/>
            </a:solidFill>
          </p:grpSpPr>
          <p:sp>
            <p:nvSpPr>
              <p:cNvPr id="9" name="Freeform 17">
                <a:extLst>
                  <a:ext uri="{FF2B5EF4-FFF2-40B4-BE49-F238E27FC236}">
                    <a16:creationId xmlns:a16="http://schemas.microsoft.com/office/drawing/2014/main" id="{9821A732-4A53-A162-FABA-EDD30EC7ED7E}"/>
                  </a:ext>
                </a:extLst>
              </p:cNvPr>
              <p:cNvSpPr/>
              <p:nvPr/>
            </p:nvSpPr>
            <p:spPr>
              <a:xfrm>
                <a:off x="8415921" y="2322837"/>
                <a:ext cx="2476211" cy="2126385"/>
              </a:xfrm>
              <a:custGeom>
                <a:avLst/>
                <a:gdLst>
                  <a:gd name="connsiteX0" fmla="*/ 372930 w 2476211"/>
                  <a:gd name="connsiteY0" fmla="*/ 1142789 h 2126385"/>
                  <a:gd name="connsiteX1" fmla="*/ 2103605 w 2476211"/>
                  <a:gd name="connsiteY1" fmla="*/ 1142789 h 2126385"/>
                  <a:gd name="connsiteX2" fmla="*/ 2103605 w 2476211"/>
                  <a:gd name="connsiteY2" fmla="*/ 2126385 h 2126385"/>
                  <a:gd name="connsiteX3" fmla="*/ 1951738 w 2476211"/>
                  <a:gd name="connsiteY3" fmla="*/ 2126385 h 2126385"/>
                  <a:gd name="connsiteX4" fmla="*/ 1951738 w 2476211"/>
                  <a:gd name="connsiteY4" fmla="*/ 1155435 h 2126385"/>
                  <a:gd name="connsiteX5" fmla="*/ 524473 w 2476211"/>
                  <a:gd name="connsiteY5" fmla="*/ 1155435 h 2126385"/>
                  <a:gd name="connsiteX6" fmla="*/ 524473 w 2476211"/>
                  <a:gd name="connsiteY6" fmla="*/ 2126385 h 2126385"/>
                  <a:gd name="connsiteX7" fmla="*/ 372930 w 2476211"/>
                  <a:gd name="connsiteY7" fmla="*/ 2126385 h 2126385"/>
                  <a:gd name="connsiteX8" fmla="*/ 1238267 w 2476211"/>
                  <a:gd name="connsiteY8" fmla="*/ 388330 h 2126385"/>
                  <a:gd name="connsiteX9" fmla="*/ 2103605 w 2476211"/>
                  <a:gd name="connsiteY9" fmla="*/ 1142788 h 2126385"/>
                  <a:gd name="connsiteX10" fmla="*/ 372930 w 2476211"/>
                  <a:gd name="connsiteY10" fmla="*/ 1142788 h 2126385"/>
                  <a:gd name="connsiteX11" fmla="*/ 405142 w 2476211"/>
                  <a:gd name="connsiteY11" fmla="*/ 95372 h 2126385"/>
                  <a:gd name="connsiteX12" fmla="*/ 757931 w 2476211"/>
                  <a:gd name="connsiteY12" fmla="*/ 95372 h 2126385"/>
                  <a:gd name="connsiteX13" fmla="*/ 752103 w 2476211"/>
                  <a:gd name="connsiteY13" fmla="*/ 282212 h 2126385"/>
                  <a:gd name="connsiteX14" fmla="*/ 407085 w 2476211"/>
                  <a:gd name="connsiteY14" fmla="*/ 563471 h 2126385"/>
                  <a:gd name="connsiteX15" fmla="*/ 405142 w 2476211"/>
                  <a:gd name="connsiteY15" fmla="*/ 95372 h 2126385"/>
                  <a:gd name="connsiteX16" fmla="*/ 1248687 w 2476211"/>
                  <a:gd name="connsiteY16" fmla="*/ 0 h 2126385"/>
                  <a:gd name="connsiteX17" fmla="*/ 2476211 w 2476211"/>
                  <a:gd name="connsiteY17" fmla="*/ 1085700 h 2126385"/>
                  <a:gd name="connsiteX18" fmla="*/ 2311559 w 2476211"/>
                  <a:gd name="connsiteY18" fmla="*/ 1217857 h 2126385"/>
                  <a:gd name="connsiteX19" fmla="*/ 1238106 w 2476211"/>
                  <a:gd name="connsiteY19" fmla="*/ 268428 h 2126385"/>
                  <a:gd name="connsiteX20" fmla="*/ 164653 w 2476211"/>
                  <a:gd name="connsiteY20" fmla="*/ 1217857 h 2126385"/>
                  <a:gd name="connsiteX21" fmla="*/ 0 w 2476211"/>
                  <a:gd name="connsiteY21" fmla="*/ 1085700 h 2126385"/>
                  <a:gd name="connsiteX22" fmla="*/ 1193566 w 2476211"/>
                  <a:gd name="connsiteY22" fmla="*/ 30038 h 2126385"/>
                  <a:gd name="connsiteX23" fmla="*/ 1202416 w 2476211"/>
                  <a:gd name="connsiteY23" fmla="*/ 37141 h 2126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476211" h="2126385">
                    <a:moveTo>
                      <a:pt x="372930" y="1142789"/>
                    </a:moveTo>
                    <a:lnTo>
                      <a:pt x="2103605" y="1142789"/>
                    </a:lnTo>
                    <a:lnTo>
                      <a:pt x="2103605" y="2126385"/>
                    </a:lnTo>
                    <a:lnTo>
                      <a:pt x="1951738" y="2126385"/>
                    </a:lnTo>
                    <a:lnTo>
                      <a:pt x="1951738" y="1155435"/>
                    </a:lnTo>
                    <a:lnTo>
                      <a:pt x="524473" y="1155435"/>
                    </a:lnTo>
                    <a:lnTo>
                      <a:pt x="524473" y="2126385"/>
                    </a:lnTo>
                    <a:lnTo>
                      <a:pt x="372930" y="2126385"/>
                    </a:lnTo>
                    <a:close/>
                    <a:moveTo>
                      <a:pt x="1238267" y="388330"/>
                    </a:moveTo>
                    <a:lnTo>
                      <a:pt x="2103605" y="1142788"/>
                    </a:lnTo>
                    <a:lnTo>
                      <a:pt x="372930" y="1142788"/>
                    </a:lnTo>
                    <a:close/>
                    <a:moveTo>
                      <a:pt x="405142" y="95372"/>
                    </a:moveTo>
                    <a:lnTo>
                      <a:pt x="757931" y="95372"/>
                    </a:lnTo>
                    <a:cubicBezTo>
                      <a:pt x="757283" y="157652"/>
                      <a:pt x="752751" y="219931"/>
                      <a:pt x="752103" y="282212"/>
                    </a:cubicBezTo>
                    <a:lnTo>
                      <a:pt x="407085" y="563471"/>
                    </a:lnTo>
                    <a:cubicBezTo>
                      <a:pt x="405789" y="407439"/>
                      <a:pt x="406437" y="251405"/>
                      <a:pt x="405142" y="95372"/>
                    </a:cubicBezTo>
                    <a:close/>
                    <a:moveTo>
                      <a:pt x="1248687" y="0"/>
                    </a:moveTo>
                    <a:lnTo>
                      <a:pt x="2476211" y="1085700"/>
                    </a:lnTo>
                    <a:lnTo>
                      <a:pt x="2311559" y="1217857"/>
                    </a:lnTo>
                    <a:lnTo>
                      <a:pt x="1238106" y="268428"/>
                    </a:lnTo>
                    <a:lnTo>
                      <a:pt x="164653" y="1217857"/>
                    </a:lnTo>
                    <a:lnTo>
                      <a:pt x="0" y="1085700"/>
                    </a:lnTo>
                    <a:lnTo>
                      <a:pt x="1193566" y="30038"/>
                    </a:lnTo>
                    <a:lnTo>
                      <a:pt x="1202416" y="371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dirty="0"/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E383ACE4-2BBB-339B-2F7D-584AB762B8BF}"/>
                  </a:ext>
                </a:extLst>
              </p:cNvPr>
              <p:cNvGrpSpPr/>
              <p:nvPr/>
            </p:nvGrpSpPr>
            <p:grpSpPr>
              <a:xfrm>
                <a:off x="9081507" y="3743785"/>
                <a:ext cx="1145037" cy="705437"/>
                <a:chOff x="8830813" y="4827243"/>
                <a:chExt cx="1699513" cy="1011472"/>
              </a:xfrm>
              <a:grpFill/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EE58992D-E989-3819-EC81-2EC8605507E2}"/>
                    </a:ext>
                  </a:extLst>
                </p:cNvPr>
                <p:cNvSpPr/>
                <p:nvPr/>
              </p:nvSpPr>
              <p:spPr>
                <a:xfrm>
                  <a:off x="8830813" y="5328176"/>
                  <a:ext cx="327805" cy="51053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EC963F61-8962-D358-A397-4EA2047020A7}"/>
                    </a:ext>
                  </a:extLst>
                </p:cNvPr>
                <p:cNvSpPr/>
                <p:nvPr/>
              </p:nvSpPr>
              <p:spPr>
                <a:xfrm>
                  <a:off x="9288050" y="5292030"/>
                  <a:ext cx="327805" cy="546685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F26BEDB4-DDDF-364A-9F01-A72A255B60BA}"/>
                    </a:ext>
                  </a:extLst>
                </p:cNvPr>
                <p:cNvSpPr/>
                <p:nvPr/>
              </p:nvSpPr>
              <p:spPr>
                <a:xfrm>
                  <a:off x="10202521" y="4827243"/>
                  <a:ext cx="327805" cy="101147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FE53FA3A-60C0-F1EE-B186-7106EAF52B3C}"/>
                    </a:ext>
                  </a:extLst>
                </p:cNvPr>
                <p:cNvSpPr/>
                <p:nvPr/>
              </p:nvSpPr>
              <p:spPr>
                <a:xfrm>
                  <a:off x="9745285" y="5118241"/>
                  <a:ext cx="327805" cy="72047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</p:grpSp>
        <p:sp>
          <p:nvSpPr>
            <p:cNvPr id="7" name="Freeform 16">
              <a:extLst>
                <a:ext uri="{FF2B5EF4-FFF2-40B4-BE49-F238E27FC236}">
                  <a16:creationId xmlns:a16="http://schemas.microsoft.com/office/drawing/2014/main" id="{DE106A48-AEA6-8B57-0298-823B40BEB65E}"/>
                </a:ext>
              </a:extLst>
            </p:cNvPr>
            <p:cNvSpPr/>
            <p:nvPr/>
          </p:nvSpPr>
          <p:spPr>
            <a:xfrm>
              <a:off x="9105948" y="3788093"/>
              <a:ext cx="1098550" cy="520700"/>
            </a:xfrm>
            <a:custGeom>
              <a:avLst/>
              <a:gdLst>
                <a:gd name="connsiteX0" fmla="*/ 0 w 1073150"/>
                <a:gd name="connsiteY0" fmla="*/ 549275 h 549275"/>
                <a:gd name="connsiteX1" fmla="*/ 349250 w 1073150"/>
                <a:gd name="connsiteY1" fmla="*/ 393700 h 549275"/>
                <a:gd name="connsiteX2" fmla="*/ 708025 w 1073150"/>
                <a:gd name="connsiteY2" fmla="*/ 241300 h 549275"/>
                <a:gd name="connsiteX3" fmla="*/ 1073150 w 1073150"/>
                <a:gd name="connsiteY3" fmla="*/ 0 h 549275"/>
                <a:gd name="connsiteX0" fmla="*/ 0 w 1082675"/>
                <a:gd name="connsiteY0" fmla="*/ 561975 h 561975"/>
                <a:gd name="connsiteX1" fmla="*/ 358775 w 1082675"/>
                <a:gd name="connsiteY1" fmla="*/ 393700 h 561975"/>
                <a:gd name="connsiteX2" fmla="*/ 717550 w 1082675"/>
                <a:gd name="connsiteY2" fmla="*/ 241300 h 561975"/>
                <a:gd name="connsiteX3" fmla="*/ 1082675 w 1082675"/>
                <a:gd name="connsiteY3" fmla="*/ 0 h 561975"/>
                <a:gd name="connsiteX0" fmla="*/ 0 w 1082675"/>
                <a:gd name="connsiteY0" fmla="*/ 561975 h 561975"/>
                <a:gd name="connsiteX1" fmla="*/ 349250 w 1082675"/>
                <a:gd name="connsiteY1" fmla="*/ 476250 h 561975"/>
                <a:gd name="connsiteX2" fmla="*/ 717550 w 1082675"/>
                <a:gd name="connsiteY2" fmla="*/ 241300 h 561975"/>
                <a:gd name="connsiteX3" fmla="*/ 1082675 w 1082675"/>
                <a:gd name="connsiteY3" fmla="*/ 0 h 561975"/>
                <a:gd name="connsiteX0" fmla="*/ 0 w 1082675"/>
                <a:gd name="connsiteY0" fmla="*/ 561975 h 561975"/>
                <a:gd name="connsiteX1" fmla="*/ 349250 w 1082675"/>
                <a:gd name="connsiteY1" fmla="*/ 476250 h 561975"/>
                <a:gd name="connsiteX2" fmla="*/ 730250 w 1082675"/>
                <a:gd name="connsiteY2" fmla="*/ 317500 h 561975"/>
                <a:gd name="connsiteX3" fmla="*/ 1082675 w 1082675"/>
                <a:gd name="connsiteY3" fmla="*/ 0 h 561975"/>
                <a:gd name="connsiteX0" fmla="*/ 0 w 1098550"/>
                <a:gd name="connsiteY0" fmla="*/ 520700 h 520700"/>
                <a:gd name="connsiteX1" fmla="*/ 349250 w 1098550"/>
                <a:gd name="connsiteY1" fmla="*/ 434975 h 520700"/>
                <a:gd name="connsiteX2" fmla="*/ 730250 w 1098550"/>
                <a:gd name="connsiteY2" fmla="*/ 276225 h 520700"/>
                <a:gd name="connsiteX3" fmla="*/ 1098550 w 1098550"/>
                <a:gd name="connsiteY3" fmla="*/ 0 h 520700"/>
                <a:gd name="connsiteX0" fmla="*/ 0 w 1098550"/>
                <a:gd name="connsiteY0" fmla="*/ 520700 h 520700"/>
                <a:gd name="connsiteX1" fmla="*/ 730250 w 1098550"/>
                <a:gd name="connsiteY1" fmla="*/ 276225 h 520700"/>
                <a:gd name="connsiteX2" fmla="*/ 1098550 w 1098550"/>
                <a:gd name="connsiteY2" fmla="*/ 0 h 520700"/>
                <a:gd name="connsiteX0" fmla="*/ 0 w 1098550"/>
                <a:gd name="connsiteY0" fmla="*/ 520700 h 520700"/>
                <a:gd name="connsiteX1" fmla="*/ 577850 w 1098550"/>
                <a:gd name="connsiteY1" fmla="*/ 327025 h 520700"/>
                <a:gd name="connsiteX2" fmla="*/ 1098550 w 1098550"/>
                <a:gd name="connsiteY2" fmla="*/ 0 h 520700"/>
                <a:gd name="connsiteX0" fmla="*/ 0 w 1098550"/>
                <a:gd name="connsiteY0" fmla="*/ 520700 h 520700"/>
                <a:gd name="connsiteX1" fmla="*/ 577850 w 1098550"/>
                <a:gd name="connsiteY1" fmla="*/ 327025 h 520700"/>
                <a:gd name="connsiteX2" fmla="*/ 1098550 w 1098550"/>
                <a:gd name="connsiteY2" fmla="*/ 0 h 520700"/>
                <a:gd name="connsiteX0" fmla="*/ 0 w 1098550"/>
                <a:gd name="connsiteY0" fmla="*/ 520700 h 520700"/>
                <a:gd name="connsiteX1" fmla="*/ 577850 w 1098550"/>
                <a:gd name="connsiteY1" fmla="*/ 327025 h 520700"/>
                <a:gd name="connsiteX2" fmla="*/ 1098550 w 1098550"/>
                <a:gd name="connsiteY2" fmla="*/ 0 h 52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8550" h="520700">
                  <a:moveTo>
                    <a:pt x="0" y="520700"/>
                  </a:moveTo>
                  <a:cubicBezTo>
                    <a:pt x="152135" y="469768"/>
                    <a:pt x="385234" y="429683"/>
                    <a:pt x="577850" y="327025"/>
                  </a:cubicBezTo>
                  <a:cubicBezTo>
                    <a:pt x="770466" y="224367"/>
                    <a:pt x="1027113" y="24871"/>
                    <a:pt x="1098550" y="0"/>
                  </a:cubicBezTo>
                </a:path>
              </a:pathLst>
            </a:custGeom>
            <a:noFill/>
            <a:ln w="38100">
              <a:solidFill>
                <a:srgbClr val="A3A3A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" name="Right Arrow 18">
              <a:extLst>
                <a:ext uri="{FF2B5EF4-FFF2-40B4-BE49-F238E27FC236}">
                  <a16:creationId xmlns:a16="http://schemas.microsoft.com/office/drawing/2014/main" id="{3358682F-2BE4-853B-14F8-13C17D054937}"/>
                </a:ext>
              </a:extLst>
            </p:cNvPr>
            <p:cNvSpPr/>
            <p:nvPr/>
          </p:nvSpPr>
          <p:spPr>
            <a:xfrm rot="19596148">
              <a:off x="9861256" y="3763201"/>
              <a:ext cx="232780" cy="94178"/>
            </a:xfrm>
            <a:prstGeom prst="rightArrow">
              <a:avLst/>
            </a:prstGeom>
            <a:solidFill>
              <a:srgbClr val="A3A3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400487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0E29D0-1620-C64D-384B-B569548C80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6AFA9A3-F9E2-97B5-EE42-AD16762E56E1}"/>
              </a:ext>
            </a:extLst>
          </p:cNvPr>
          <p:cNvSpPr/>
          <p:nvPr/>
        </p:nvSpPr>
        <p:spPr>
          <a:xfrm>
            <a:off x="0" y="-55587"/>
            <a:ext cx="12192000" cy="13525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B023FF47-53C6-81E3-4454-316FDF0288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344" y="620688"/>
            <a:ext cx="8229600" cy="777875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GB" altLang="en-US" sz="3600" b="1" dirty="0">
                <a:solidFill>
                  <a:srgbClr val="001D52"/>
                </a:solidFill>
                <a:latin typeface="Azo Sans" panose="020B0603030503020204" pitchFamily="34" charset="0"/>
                <a:ea typeface="+mn-ea"/>
                <a:cs typeface="+mn-cs"/>
              </a:rPr>
              <a:t>Summary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88B25AB2-3F7E-43B4-02F8-4B6F6EE7001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13660" y="1570785"/>
            <a:ext cx="7344816" cy="482453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Clr>
                <a:srgbClr val="0283B5"/>
              </a:buClr>
              <a:buNone/>
              <a:defRPr/>
            </a:pPr>
            <a:r>
              <a:rPr lang="en-GB" sz="2000" b="1" dirty="0">
                <a:solidFill>
                  <a:srgbClr val="0283B5"/>
                </a:solidFill>
                <a:latin typeface="Azo Sans" panose="020B0603030503020204" pitchFamily="34" charset="0"/>
              </a:rPr>
              <a:t>In the third quarter of 2026</a:t>
            </a:r>
            <a:r>
              <a:rPr lang="en-GB" sz="20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Azo Sans" panose="020B0603030503020204" pitchFamily="34" charset="0"/>
              </a:rPr>
              <a:t>:</a:t>
            </a: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r>
              <a:rPr lang="en-GB" sz="2000" dirty="0">
                <a:latin typeface="Azo Sans Light" panose="020B0403030503020204" pitchFamily="34" charset="0"/>
              </a:rPr>
              <a:t>of the HPI eligible properties transacted this quarter:</a:t>
            </a:r>
          </a:p>
          <a:p>
            <a:pPr lvl="1">
              <a:lnSpc>
                <a:spcPct val="100000"/>
              </a:lnSpc>
              <a:buClr>
                <a:srgbClr val="0283B5"/>
              </a:buClr>
              <a:defRPr/>
            </a:pPr>
            <a:r>
              <a:rPr lang="en-GB" sz="2000" dirty="0">
                <a:latin typeface="Azo Sans Light" panose="020B0403030503020204" pitchFamily="34" charset="0"/>
              </a:rPr>
              <a:t>37 were previously private rental properties</a:t>
            </a:r>
          </a:p>
          <a:p>
            <a:pPr lvl="1">
              <a:lnSpc>
                <a:spcPct val="100000"/>
              </a:lnSpc>
              <a:buClr>
                <a:srgbClr val="0283B5"/>
              </a:buClr>
              <a:defRPr/>
            </a:pPr>
            <a:r>
              <a:rPr lang="en-GB" sz="2000" dirty="0">
                <a:latin typeface="Azo Sans Light" panose="020B0403030503020204" pitchFamily="34" charset="0"/>
              </a:rPr>
              <a:t>27 were purchased to be private rental properties</a:t>
            </a: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endParaRPr lang="en-GB" sz="2000" dirty="0">
              <a:latin typeface="Azo Sans Light" panose="020B0403030503020204" pitchFamily="34" charset="0"/>
            </a:endParaRP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r>
              <a:rPr lang="en-GB" sz="2000" dirty="0">
                <a:latin typeface="Azo Sans Light" panose="020B0403030503020204" pitchFamily="34" charset="0"/>
              </a:rPr>
              <a:t>this results in a net change of -10 units of private rental accommodation (essentially unchanged in private rental accommodation)</a:t>
            </a:r>
            <a:endParaRPr lang="en-GB" sz="1600" dirty="0">
              <a:latin typeface="Azo Sans" panose="020B0603030503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0C2E4E1-15D6-AB7F-8C03-20DFE828CE38}"/>
              </a:ext>
            </a:extLst>
          </p:cNvPr>
          <p:cNvSpPr/>
          <p:nvPr/>
        </p:nvSpPr>
        <p:spPr>
          <a:xfrm>
            <a:off x="212499" y="60430"/>
            <a:ext cx="63995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sz="3600" b="1" dirty="0">
                <a:solidFill>
                  <a:srgbClr val="9A9EAD"/>
                </a:solidFill>
                <a:latin typeface="Azo Sans" panose="020B0603030503020204" pitchFamily="34" charset="0"/>
              </a:rPr>
              <a:t>House Price Index – Q3 2026</a:t>
            </a:r>
            <a:endParaRPr lang="en-GB" sz="3600" b="1" dirty="0">
              <a:solidFill>
                <a:srgbClr val="9A9EAD"/>
              </a:solidFill>
              <a:latin typeface="Azo Sans" panose="020B0603030503020204" pitchFamily="34" charset="0"/>
            </a:endParaRPr>
          </a:p>
        </p:txBody>
      </p:sp>
      <p:pic>
        <p:nvPicPr>
          <p:cNvPr id="3" name="Picture 2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0D06B116-A83F-A07E-A0DD-8D00CCA7A5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233"/>
          <a:stretch/>
        </p:blipFill>
        <p:spPr>
          <a:xfrm>
            <a:off x="10733653" y="44624"/>
            <a:ext cx="1267004" cy="135254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BFEF4CE6-73B6-FB11-085E-9023E16A31F3}"/>
              </a:ext>
            </a:extLst>
          </p:cNvPr>
          <p:cNvGrpSpPr/>
          <p:nvPr/>
        </p:nvGrpSpPr>
        <p:grpSpPr>
          <a:xfrm>
            <a:off x="8939302" y="2395583"/>
            <a:ext cx="2881223" cy="2766610"/>
            <a:chOff x="8250946" y="2119440"/>
            <a:chExt cx="2881223" cy="276661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BEF0983-954B-18D6-000F-AE8D3B2C0D50}"/>
                </a:ext>
              </a:extLst>
            </p:cNvPr>
            <p:cNvGrpSpPr/>
            <p:nvPr/>
          </p:nvGrpSpPr>
          <p:grpSpPr>
            <a:xfrm>
              <a:off x="8250946" y="2119440"/>
              <a:ext cx="2881223" cy="2766610"/>
              <a:chOff x="8415921" y="2322837"/>
              <a:chExt cx="2476211" cy="2126385"/>
            </a:xfrm>
            <a:solidFill>
              <a:srgbClr val="A3A3A3"/>
            </a:solidFill>
          </p:grpSpPr>
          <p:sp>
            <p:nvSpPr>
              <p:cNvPr id="9" name="Freeform 17">
                <a:extLst>
                  <a:ext uri="{FF2B5EF4-FFF2-40B4-BE49-F238E27FC236}">
                    <a16:creationId xmlns:a16="http://schemas.microsoft.com/office/drawing/2014/main" id="{EA992832-CF2B-BEF4-CFAB-A46F80A655FB}"/>
                  </a:ext>
                </a:extLst>
              </p:cNvPr>
              <p:cNvSpPr/>
              <p:nvPr/>
            </p:nvSpPr>
            <p:spPr>
              <a:xfrm>
                <a:off x="8415921" y="2322837"/>
                <a:ext cx="2476211" cy="2126385"/>
              </a:xfrm>
              <a:custGeom>
                <a:avLst/>
                <a:gdLst>
                  <a:gd name="connsiteX0" fmla="*/ 372930 w 2476211"/>
                  <a:gd name="connsiteY0" fmla="*/ 1142789 h 2126385"/>
                  <a:gd name="connsiteX1" fmla="*/ 2103605 w 2476211"/>
                  <a:gd name="connsiteY1" fmla="*/ 1142789 h 2126385"/>
                  <a:gd name="connsiteX2" fmla="*/ 2103605 w 2476211"/>
                  <a:gd name="connsiteY2" fmla="*/ 2126385 h 2126385"/>
                  <a:gd name="connsiteX3" fmla="*/ 1951738 w 2476211"/>
                  <a:gd name="connsiteY3" fmla="*/ 2126385 h 2126385"/>
                  <a:gd name="connsiteX4" fmla="*/ 1951738 w 2476211"/>
                  <a:gd name="connsiteY4" fmla="*/ 1155435 h 2126385"/>
                  <a:gd name="connsiteX5" fmla="*/ 524473 w 2476211"/>
                  <a:gd name="connsiteY5" fmla="*/ 1155435 h 2126385"/>
                  <a:gd name="connsiteX6" fmla="*/ 524473 w 2476211"/>
                  <a:gd name="connsiteY6" fmla="*/ 2126385 h 2126385"/>
                  <a:gd name="connsiteX7" fmla="*/ 372930 w 2476211"/>
                  <a:gd name="connsiteY7" fmla="*/ 2126385 h 2126385"/>
                  <a:gd name="connsiteX8" fmla="*/ 1238267 w 2476211"/>
                  <a:gd name="connsiteY8" fmla="*/ 388330 h 2126385"/>
                  <a:gd name="connsiteX9" fmla="*/ 2103605 w 2476211"/>
                  <a:gd name="connsiteY9" fmla="*/ 1142788 h 2126385"/>
                  <a:gd name="connsiteX10" fmla="*/ 372930 w 2476211"/>
                  <a:gd name="connsiteY10" fmla="*/ 1142788 h 2126385"/>
                  <a:gd name="connsiteX11" fmla="*/ 405142 w 2476211"/>
                  <a:gd name="connsiteY11" fmla="*/ 95372 h 2126385"/>
                  <a:gd name="connsiteX12" fmla="*/ 757931 w 2476211"/>
                  <a:gd name="connsiteY12" fmla="*/ 95372 h 2126385"/>
                  <a:gd name="connsiteX13" fmla="*/ 752103 w 2476211"/>
                  <a:gd name="connsiteY13" fmla="*/ 282212 h 2126385"/>
                  <a:gd name="connsiteX14" fmla="*/ 407085 w 2476211"/>
                  <a:gd name="connsiteY14" fmla="*/ 563471 h 2126385"/>
                  <a:gd name="connsiteX15" fmla="*/ 405142 w 2476211"/>
                  <a:gd name="connsiteY15" fmla="*/ 95372 h 2126385"/>
                  <a:gd name="connsiteX16" fmla="*/ 1248687 w 2476211"/>
                  <a:gd name="connsiteY16" fmla="*/ 0 h 2126385"/>
                  <a:gd name="connsiteX17" fmla="*/ 2476211 w 2476211"/>
                  <a:gd name="connsiteY17" fmla="*/ 1085700 h 2126385"/>
                  <a:gd name="connsiteX18" fmla="*/ 2311559 w 2476211"/>
                  <a:gd name="connsiteY18" fmla="*/ 1217857 h 2126385"/>
                  <a:gd name="connsiteX19" fmla="*/ 1238106 w 2476211"/>
                  <a:gd name="connsiteY19" fmla="*/ 268428 h 2126385"/>
                  <a:gd name="connsiteX20" fmla="*/ 164653 w 2476211"/>
                  <a:gd name="connsiteY20" fmla="*/ 1217857 h 2126385"/>
                  <a:gd name="connsiteX21" fmla="*/ 0 w 2476211"/>
                  <a:gd name="connsiteY21" fmla="*/ 1085700 h 2126385"/>
                  <a:gd name="connsiteX22" fmla="*/ 1193566 w 2476211"/>
                  <a:gd name="connsiteY22" fmla="*/ 30038 h 2126385"/>
                  <a:gd name="connsiteX23" fmla="*/ 1202416 w 2476211"/>
                  <a:gd name="connsiteY23" fmla="*/ 37141 h 21263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</a:cxnLst>
                <a:rect l="l" t="t" r="r" b="b"/>
                <a:pathLst>
                  <a:path w="2476211" h="2126385">
                    <a:moveTo>
                      <a:pt x="372930" y="1142789"/>
                    </a:moveTo>
                    <a:lnTo>
                      <a:pt x="2103605" y="1142789"/>
                    </a:lnTo>
                    <a:lnTo>
                      <a:pt x="2103605" y="2126385"/>
                    </a:lnTo>
                    <a:lnTo>
                      <a:pt x="1951738" y="2126385"/>
                    </a:lnTo>
                    <a:lnTo>
                      <a:pt x="1951738" y="1155435"/>
                    </a:lnTo>
                    <a:lnTo>
                      <a:pt x="524473" y="1155435"/>
                    </a:lnTo>
                    <a:lnTo>
                      <a:pt x="524473" y="2126385"/>
                    </a:lnTo>
                    <a:lnTo>
                      <a:pt x="372930" y="2126385"/>
                    </a:lnTo>
                    <a:close/>
                    <a:moveTo>
                      <a:pt x="1238267" y="388330"/>
                    </a:moveTo>
                    <a:lnTo>
                      <a:pt x="2103605" y="1142788"/>
                    </a:lnTo>
                    <a:lnTo>
                      <a:pt x="372930" y="1142788"/>
                    </a:lnTo>
                    <a:close/>
                    <a:moveTo>
                      <a:pt x="405142" y="95372"/>
                    </a:moveTo>
                    <a:lnTo>
                      <a:pt x="757931" y="95372"/>
                    </a:lnTo>
                    <a:cubicBezTo>
                      <a:pt x="757283" y="157652"/>
                      <a:pt x="752751" y="219931"/>
                      <a:pt x="752103" y="282212"/>
                    </a:cubicBezTo>
                    <a:lnTo>
                      <a:pt x="407085" y="563471"/>
                    </a:lnTo>
                    <a:cubicBezTo>
                      <a:pt x="405789" y="407439"/>
                      <a:pt x="406437" y="251405"/>
                      <a:pt x="405142" y="95372"/>
                    </a:cubicBezTo>
                    <a:close/>
                    <a:moveTo>
                      <a:pt x="1248687" y="0"/>
                    </a:moveTo>
                    <a:lnTo>
                      <a:pt x="2476211" y="1085700"/>
                    </a:lnTo>
                    <a:lnTo>
                      <a:pt x="2311559" y="1217857"/>
                    </a:lnTo>
                    <a:lnTo>
                      <a:pt x="1238106" y="268428"/>
                    </a:lnTo>
                    <a:lnTo>
                      <a:pt x="164653" y="1217857"/>
                    </a:lnTo>
                    <a:lnTo>
                      <a:pt x="0" y="1085700"/>
                    </a:lnTo>
                    <a:lnTo>
                      <a:pt x="1193566" y="30038"/>
                    </a:lnTo>
                    <a:lnTo>
                      <a:pt x="1202416" y="3714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GB" dirty="0"/>
              </a:p>
            </p:txBody>
          </p:sp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F9E166C0-6329-1BDC-D912-3ACFF285DE10}"/>
                  </a:ext>
                </a:extLst>
              </p:cNvPr>
              <p:cNvGrpSpPr/>
              <p:nvPr/>
            </p:nvGrpSpPr>
            <p:grpSpPr>
              <a:xfrm>
                <a:off x="9081507" y="3743785"/>
                <a:ext cx="1145037" cy="705437"/>
                <a:chOff x="8830813" y="4827243"/>
                <a:chExt cx="1699513" cy="1011472"/>
              </a:xfrm>
              <a:grpFill/>
            </p:grpSpPr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3B132292-CA12-C506-B67B-93B7A54A96EC}"/>
                    </a:ext>
                  </a:extLst>
                </p:cNvPr>
                <p:cNvSpPr/>
                <p:nvPr/>
              </p:nvSpPr>
              <p:spPr>
                <a:xfrm>
                  <a:off x="8830813" y="5328176"/>
                  <a:ext cx="327805" cy="510539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9E069F8A-3668-E168-2C7A-9778E6BF5051}"/>
                    </a:ext>
                  </a:extLst>
                </p:cNvPr>
                <p:cNvSpPr/>
                <p:nvPr/>
              </p:nvSpPr>
              <p:spPr>
                <a:xfrm>
                  <a:off x="9288050" y="5292030"/>
                  <a:ext cx="327805" cy="546685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D0C04B11-19F2-102F-4207-14B0060F2091}"/>
                    </a:ext>
                  </a:extLst>
                </p:cNvPr>
                <p:cNvSpPr/>
                <p:nvPr/>
              </p:nvSpPr>
              <p:spPr>
                <a:xfrm>
                  <a:off x="10202521" y="4827243"/>
                  <a:ext cx="327805" cy="1011472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9E5CE538-99F7-0360-23B9-0CD696D4EB48}"/>
                    </a:ext>
                  </a:extLst>
                </p:cNvPr>
                <p:cNvSpPr/>
                <p:nvPr/>
              </p:nvSpPr>
              <p:spPr>
                <a:xfrm>
                  <a:off x="9745285" y="5118241"/>
                  <a:ext cx="327805" cy="720474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</p:grpSp>
        <p:sp>
          <p:nvSpPr>
            <p:cNvPr id="7" name="Freeform 16">
              <a:extLst>
                <a:ext uri="{FF2B5EF4-FFF2-40B4-BE49-F238E27FC236}">
                  <a16:creationId xmlns:a16="http://schemas.microsoft.com/office/drawing/2014/main" id="{5EDED144-54EC-0997-C099-7F23F7B55E16}"/>
                </a:ext>
              </a:extLst>
            </p:cNvPr>
            <p:cNvSpPr/>
            <p:nvPr/>
          </p:nvSpPr>
          <p:spPr>
            <a:xfrm>
              <a:off x="9105948" y="3788093"/>
              <a:ext cx="1098550" cy="520700"/>
            </a:xfrm>
            <a:custGeom>
              <a:avLst/>
              <a:gdLst>
                <a:gd name="connsiteX0" fmla="*/ 0 w 1073150"/>
                <a:gd name="connsiteY0" fmla="*/ 549275 h 549275"/>
                <a:gd name="connsiteX1" fmla="*/ 349250 w 1073150"/>
                <a:gd name="connsiteY1" fmla="*/ 393700 h 549275"/>
                <a:gd name="connsiteX2" fmla="*/ 708025 w 1073150"/>
                <a:gd name="connsiteY2" fmla="*/ 241300 h 549275"/>
                <a:gd name="connsiteX3" fmla="*/ 1073150 w 1073150"/>
                <a:gd name="connsiteY3" fmla="*/ 0 h 549275"/>
                <a:gd name="connsiteX0" fmla="*/ 0 w 1082675"/>
                <a:gd name="connsiteY0" fmla="*/ 561975 h 561975"/>
                <a:gd name="connsiteX1" fmla="*/ 358775 w 1082675"/>
                <a:gd name="connsiteY1" fmla="*/ 393700 h 561975"/>
                <a:gd name="connsiteX2" fmla="*/ 717550 w 1082675"/>
                <a:gd name="connsiteY2" fmla="*/ 241300 h 561975"/>
                <a:gd name="connsiteX3" fmla="*/ 1082675 w 1082675"/>
                <a:gd name="connsiteY3" fmla="*/ 0 h 561975"/>
                <a:gd name="connsiteX0" fmla="*/ 0 w 1082675"/>
                <a:gd name="connsiteY0" fmla="*/ 561975 h 561975"/>
                <a:gd name="connsiteX1" fmla="*/ 349250 w 1082675"/>
                <a:gd name="connsiteY1" fmla="*/ 476250 h 561975"/>
                <a:gd name="connsiteX2" fmla="*/ 717550 w 1082675"/>
                <a:gd name="connsiteY2" fmla="*/ 241300 h 561975"/>
                <a:gd name="connsiteX3" fmla="*/ 1082675 w 1082675"/>
                <a:gd name="connsiteY3" fmla="*/ 0 h 561975"/>
                <a:gd name="connsiteX0" fmla="*/ 0 w 1082675"/>
                <a:gd name="connsiteY0" fmla="*/ 561975 h 561975"/>
                <a:gd name="connsiteX1" fmla="*/ 349250 w 1082675"/>
                <a:gd name="connsiteY1" fmla="*/ 476250 h 561975"/>
                <a:gd name="connsiteX2" fmla="*/ 730250 w 1082675"/>
                <a:gd name="connsiteY2" fmla="*/ 317500 h 561975"/>
                <a:gd name="connsiteX3" fmla="*/ 1082675 w 1082675"/>
                <a:gd name="connsiteY3" fmla="*/ 0 h 561975"/>
                <a:gd name="connsiteX0" fmla="*/ 0 w 1098550"/>
                <a:gd name="connsiteY0" fmla="*/ 520700 h 520700"/>
                <a:gd name="connsiteX1" fmla="*/ 349250 w 1098550"/>
                <a:gd name="connsiteY1" fmla="*/ 434975 h 520700"/>
                <a:gd name="connsiteX2" fmla="*/ 730250 w 1098550"/>
                <a:gd name="connsiteY2" fmla="*/ 276225 h 520700"/>
                <a:gd name="connsiteX3" fmla="*/ 1098550 w 1098550"/>
                <a:gd name="connsiteY3" fmla="*/ 0 h 520700"/>
                <a:gd name="connsiteX0" fmla="*/ 0 w 1098550"/>
                <a:gd name="connsiteY0" fmla="*/ 520700 h 520700"/>
                <a:gd name="connsiteX1" fmla="*/ 730250 w 1098550"/>
                <a:gd name="connsiteY1" fmla="*/ 276225 h 520700"/>
                <a:gd name="connsiteX2" fmla="*/ 1098550 w 1098550"/>
                <a:gd name="connsiteY2" fmla="*/ 0 h 520700"/>
                <a:gd name="connsiteX0" fmla="*/ 0 w 1098550"/>
                <a:gd name="connsiteY0" fmla="*/ 520700 h 520700"/>
                <a:gd name="connsiteX1" fmla="*/ 577850 w 1098550"/>
                <a:gd name="connsiteY1" fmla="*/ 327025 h 520700"/>
                <a:gd name="connsiteX2" fmla="*/ 1098550 w 1098550"/>
                <a:gd name="connsiteY2" fmla="*/ 0 h 520700"/>
                <a:gd name="connsiteX0" fmla="*/ 0 w 1098550"/>
                <a:gd name="connsiteY0" fmla="*/ 520700 h 520700"/>
                <a:gd name="connsiteX1" fmla="*/ 577850 w 1098550"/>
                <a:gd name="connsiteY1" fmla="*/ 327025 h 520700"/>
                <a:gd name="connsiteX2" fmla="*/ 1098550 w 1098550"/>
                <a:gd name="connsiteY2" fmla="*/ 0 h 520700"/>
                <a:gd name="connsiteX0" fmla="*/ 0 w 1098550"/>
                <a:gd name="connsiteY0" fmla="*/ 520700 h 520700"/>
                <a:gd name="connsiteX1" fmla="*/ 577850 w 1098550"/>
                <a:gd name="connsiteY1" fmla="*/ 327025 h 520700"/>
                <a:gd name="connsiteX2" fmla="*/ 1098550 w 1098550"/>
                <a:gd name="connsiteY2" fmla="*/ 0 h 520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98550" h="520700">
                  <a:moveTo>
                    <a:pt x="0" y="520700"/>
                  </a:moveTo>
                  <a:cubicBezTo>
                    <a:pt x="152135" y="469768"/>
                    <a:pt x="385234" y="429683"/>
                    <a:pt x="577850" y="327025"/>
                  </a:cubicBezTo>
                  <a:cubicBezTo>
                    <a:pt x="770466" y="224367"/>
                    <a:pt x="1027113" y="24871"/>
                    <a:pt x="1098550" y="0"/>
                  </a:cubicBezTo>
                </a:path>
              </a:pathLst>
            </a:custGeom>
            <a:noFill/>
            <a:ln w="38100">
              <a:solidFill>
                <a:srgbClr val="A3A3A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8" name="Right Arrow 18">
              <a:extLst>
                <a:ext uri="{FF2B5EF4-FFF2-40B4-BE49-F238E27FC236}">
                  <a16:creationId xmlns:a16="http://schemas.microsoft.com/office/drawing/2014/main" id="{36DF736F-8DCE-84AE-86A7-A19985B32E8B}"/>
                </a:ext>
              </a:extLst>
            </p:cNvPr>
            <p:cNvSpPr/>
            <p:nvPr/>
          </p:nvSpPr>
          <p:spPr>
            <a:xfrm rot="19596148">
              <a:off x="9861256" y="3763201"/>
              <a:ext cx="232780" cy="94178"/>
            </a:xfrm>
            <a:prstGeom prst="rightArrow">
              <a:avLst/>
            </a:prstGeom>
            <a:solidFill>
              <a:srgbClr val="A3A3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7056207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2ACAB-DF08-3374-FE6D-198F26CED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E841EF1-1998-14F6-87D4-CCF5028F081C}"/>
              </a:ext>
            </a:extLst>
          </p:cNvPr>
          <p:cNvSpPr/>
          <p:nvPr/>
        </p:nvSpPr>
        <p:spPr>
          <a:xfrm>
            <a:off x="0" y="-55587"/>
            <a:ext cx="12192000" cy="13525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09DC0A17-D0B2-F666-EB9F-A4DCC02F42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344" y="620688"/>
            <a:ext cx="8229600" cy="777875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GB" altLang="en-US" sz="3600" b="1" dirty="0">
                <a:solidFill>
                  <a:srgbClr val="001D52"/>
                </a:solidFill>
                <a:latin typeface="Azo Sans" panose="020B0603030503020204" pitchFamily="34" charset="0"/>
                <a:ea typeface="+mn-ea"/>
                <a:cs typeface="+mn-cs"/>
              </a:rPr>
              <a:t>Mix-adjusted House Price Index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3DEAE2CE-6AD7-6AF2-ACCF-19E9C409353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5400" y="1628800"/>
            <a:ext cx="4242180" cy="4824536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ct val="100000"/>
              </a:lnSpc>
              <a:buNone/>
              <a:defRPr/>
            </a:pPr>
            <a:endParaRPr lang="en-GB" sz="1600" dirty="0">
              <a:latin typeface="Azo Sans" panose="020B0603030503020204" pitchFamily="34" charset="0"/>
            </a:endParaRPr>
          </a:p>
          <a:p>
            <a:pPr marL="0" indent="0">
              <a:lnSpc>
                <a:spcPct val="100000"/>
              </a:lnSpc>
              <a:buClr>
                <a:srgbClr val="0283B5"/>
              </a:buClr>
              <a:buNone/>
              <a:defRPr/>
            </a:pPr>
            <a:r>
              <a:rPr lang="en-GB" sz="2000" b="1" dirty="0">
                <a:solidFill>
                  <a:srgbClr val="0283B5"/>
                </a:solidFill>
                <a:latin typeface="Azo Sans" panose="020B0603030503020204" pitchFamily="34" charset="0"/>
              </a:rPr>
              <a:t>Rolling four-quarter basis:</a:t>
            </a:r>
            <a:endParaRPr lang="en-GB" sz="2000" b="1" dirty="0">
              <a:latin typeface="Azo Sans" panose="020B0603030503020204" pitchFamily="34" charset="0"/>
            </a:endParaRP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r>
              <a:rPr lang="en-GB" sz="2000" dirty="0">
                <a:latin typeface="Azo Sans Light" panose="020B0403030503020204" pitchFamily="34" charset="0"/>
              </a:rPr>
              <a:t>Essentially unchanged than in the previous quarter (Q2 2026)</a:t>
            </a: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endParaRPr lang="en-GB" sz="2000" dirty="0">
              <a:latin typeface="Azo Sans Light" panose="020B0403030503020204" pitchFamily="34" charset="0"/>
            </a:endParaRP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r>
              <a:rPr lang="en-GB" sz="2000" dirty="0">
                <a:latin typeface="Azo Sans Light" panose="020B0403030503020204" pitchFamily="34" charset="0"/>
              </a:rPr>
              <a:t>Essentially unchanged when compared with a year earlier</a:t>
            </a:r>
          </a:p>
          <a:p>
            <a:pPr marL="0" indent="0" eaLnBrk="1" hangingPunct="1">
              <a:lnSpc>
                <a:spcPct val="100000"/>
              </a:lnSpc>
              <a:buNone/>
              <a:defRPr/>
            </a:pPr>
            <a:endParaRPr lang="en-GB" sz="1600" dirty="0">
              <a:latin typeface="Azo Sans" panose="020B0603030503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F158B97-E666-28BB-BF16-23B030E5819A}"/>
              </a:ext>
            </a:extLst>
          </p:cNvPr>
          <p:cNvSpPr/>
          <p:nvPr/>
        </p:nvSpPr>
        <p:spPr>
          <a:xfrm>
            <a:off x="212499" y="60430"/>
            <a:ext cx="63963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sz="3600" b="1" dirty="0">
                <a:solidFill>
                  <a:srgbClr val="9A9EAD"/>
                </a:solidFill>
                <a:latin typeface="Azo Sans" panose="020B0603030503020204" pitchFamily="34" charset="0"/>
              </a:rPr>
              <a:t>House Price Index – Q3 2026</a:t>
            </a:r>
            <a:endParaRPr lang="en-GB" sz="3600" b="1" dirty="0">
              <a:solidFill>
                <a:srgbClr val="9A9EAD"/>
              </a:solidFill>
              <a:latin typeface="Azo Sans" panose="020B0603030503020204" pitchFamily="34" charset="0"/>
            </a:endParaRPr>
          </a:p>
        </p:txBody>
      </p:sp>
      <p:pic>
        <p:nvPicPr>
          <p:cNvPr id="3" name="Picture 2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9219CFC7-F877-DC17-EAE5-9C49AAA390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233"/>
          <a:stretch/>
        </p:blipFill>
        <p:spPr>
          <a:xfrm>
            <a:off x="10733653" y="44624"/>
            <a:ext cx="1267004" cy="13525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DBDB0C8-352F-629C-D403-D242705681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7580" y="1957431"/>
            <a:ext cx="6852498" cy="388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7851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0F81A-D092-CAE0-4D30-1653CF5F7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14510AA-8F84-5566-969A-E6A9F25FE835}"/>
              </a:ext>
            </a:extLst>
          </p:cNvPr>
          <p:cNvSpPr/>
          <p:nvPr/>
        </p:nvSpPr>
        <p:spPr>
          <a:xfrm>
            <a:off x="0" y="-55587"/>
            <a:ext cx="12192000" cy="13525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FC3A16A5-4BF6-E6CC-B3E0-EFE7DC806A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344" y="620688"/>
            <a:ext cx="8229600" cy="777875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GB" altLang="en-US" sz="3600" b="1" dirty="0">
                <a:solidFill>
                  <a:srgbClr val="001D52"/>
                </a:solidFill>
                <a:latin typeface="Azo Sans" panose="020B0603030503020204" pitchFamily="34" charset="0"/>
                <a:ea typeface="+mn-ea"/>
                <a:cs typeface="+mn-cs"/>
              </a:rPr>
              <a:t>1-bedroom flats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581A65A9-6D69-409A-72D9-FA26E0EB286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5400" y="1628800"/>
            <a:ext cx="4242180" cy="482453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Clr>
                <a:srgbClr val="0283B5"/>
              </a:buClr>
              <a:buNone/>
              <a:defRPr/>
            </a:pPr>
            <a:endParaRPr lang="en-GB" sz="2000" b="1" dirty="0">
              <a:solidFill>
                <a:srgbClr val="0283B5"/>
              </a:solidFill>
              <a:latin typeface="Azo Sans Light" panose="020B0403030503020204" pitchFamily="34" charset="0"/>
            </a:endParaRPr>
          </a:p>
          <a:p>
            <a:pPr marL="0" indent="0">
              <a:lnSpc>
                <a:spcPct val="100000"/>
              </a:lnSpc>
              <a:buClr>
                <a:srgbClr val="0283B5"/>
              </a:buClr>
              <a:buNone/>
              <a:defRPr/>
            </a:pPr>
            <a:endParaRPr lang="en-GB" sz="2000" b="1" dirty="0">
              <a:solidFill>
                <a:srgbClr val="0283B5"/>
              </a:solidFill>
              <a:latin typeface="Azo Sans Light" panose="020B0403030503020204" pitchFamily="34" charset="0"/>
            </a:endParaRP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r>
              <a:rPr lang="en-GB" sz="2000" dirty="0">
                <a:latin typeface="Azo Sans Light" panose="020B0403030503020204" pitchFamily="34" charset="0"/>
              </a:rPr>
              <a:t>mean price of £309,000</a:t>
            </a: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endParaRPr lang="en-GB" sz="2000" dirty="0">
              <a:latin typeface="Azo Sans Light" panose="020B0403030503020204" pitchFamily="34" charset="0"/>
            </a:endParaRP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r>
              <a:rPr lang="en-GB" sz="2000" dirty="0">
                <a:latin typeface="Azo Sans Light" panose="020B0403030503020204" pitchFamily="34" charset="0"/>
              </a:rPr>
              <a:t>£17,000 lower than previous quarter</a:t>
            </a:r>
          </a:p>
          <a:p>
            <a:pPr marL="0" indent="0">
              <a:lnSpc>
                <a:spcPct val="100000"/>
              </a:lnSpc>
              <a:buClr>
                <a:srgbClr val="0283B5"/>
              </a:buClr>
              <a:buNone/>
              <a:defRPr/>
            </a:pPr>
            <a:endParaRPr lang="en-GB" sz="2000" dirty="0">
              <a:latin typeface="Azo Sans Light" panose="020B0403030503020204" pitchFamily="34" charset="0"/>
            </a:endParaRP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r>
              <a:rPr lang="en-GB" sz="2000" dirty="0">
                <a:latin typeface="Azo Sans Light" panose="020B0403030503020204" pitchFamily="34" charset="0"/>
              </a:rPr>
              <a:t>median price of £297,000</a:t>
            </a: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endParaRPr lang="en-GB" sz="2000" dirty="0">
              <a:latin typeface="Azo Sans Light" panose="020B0403030503020204" pitchFamily="34" charset="0"/>
            </a:endParaRP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r>
              <a:rPr lang="en-GB" sz="2000" dirty="0">
                <a:latin typeface="Azo Sans Light" panose="020B0403030503020204" pitchFamily="34" charset="0"/>
              </a:rPr>
              <a:t>around £50,000 lower than its rolling 4-quarter peak</a:t>
            </a:r>
          </a:p>
          <a:p>
            <a:pPr eaLnBrk="1" hangingPunct="1">
              <a:lnSpc>
                <a:spcPct val="100000"/>
              </a:lnSpc>
              <a:defRPr/>
            </a:pPr>
            <a:endParaRPr lang="en-GB" sz="1600" dirty="0">
              <a:latin typeface="Azo Sans" panose="020B0603030503020204" pitchFamily="34" charset="0"/>
            </a:endParaRPr>
          </a:p>
          <a:p>
            <a:pPr marL="0" indent="0" eaLnBrk="1" hangingPunct="1">
              <a:lnSpc>
                <a:spcPct val="100000"/>
              </a:lnSpc>
              <a:buNone/>
              <a:defRPr/>
            </a:pPr>
            <a:endParaRPr lang="en-GB" sz="1600" dirty="0">
              <a:latin typeface="Azo Sans" panose="020B0603030503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C37EC04-B983-5DB7-2626-02F60A0E7543}"/>
              </a:ext>
            </a:extLst>
          </p:cNvPr>
          <p:cNvSpPr/>
          <p:nvPr/>
        </p:nvSpPr>
        <p:spPr>
          <a:xfrm>
            <a:off x="212499" y="60430"/>
            <a:ext cx="63995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sz="3600" b="1" dirty="0">
                <a:solidFill>
                  <a:srgbClr val="9A9EAD"/>
                </a:solidFill>
                <a:latin typeface="Azo Sans" panose="020B0603030503020204" pitchFamily="34" charset="0"/>
              </a:rPr>
              <a:t>House Price Index – Q3 2026</a:t>
            </a:r>
            <a:endParaRPr lang="en-GB" sz="3600" b="1" dirty="0">
              <a:solidFill>
                <a:srgbClr val="9A9EAD"/>
              </a:solidFill>
              <a:latin typeface="Azo Sans" panose="020B0603030503020204" pitchFamily="34" charset="0"/>
            </a:endParaRPr>
          </a:p>
        </p:txBody>
      </p:sp>
      <p:pic>
        <p:nvPicPr>
          <p:cNvPr id="3" name="Picture 2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3D3D51F7-3F77-3996-8F40-A15FEE980F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233"/>
          <a:stretch/>
        </p:blipFill>
        <p:spPr>
          <a:xfrm>
            <a:off x="10733653" y="44624"/>
            <a:ext cx="1267004" cy="13525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1D092AC-8685-7084-A8AE-E3AA9465B8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7928" y="1497384"/>
            <a:ext cx="6462320" cy="213378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4D0614E-7512-E7DA-81F3-4F7062B31F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5430" y="3721002"/>
            <a:ext cx="6114818" cy="2591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430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A7A76-C52F-CA42-1589-8C77AC07C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6611A79-71FD-78A3-489D-434210A25B0E}"/>
              </a:ext>
            </a:extLst>
          </p:cNvPr>
          <p:cNvSpPr/>
          <p:nvPr/>
        </p:nvSpPr>
        <p:spPr>
          <a:xfrm>
            <a:off x="0" y="-55587"/>
            <a:ext cx="12192000" cy="13525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1CBA2C92-8988-7B41-6A9A-343A5241CE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344" y="620688"/>
            <a:ext cx="8229600" cy="777875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GB" altLang="en-US" sz="3600" b="1" dirty="0">
                <a:solidFill>
                  <a:srgbClr val="001D52"/>
                </a:solidFill>
                <a:latin typeface="Azo Sans" panose="020B0603030503020204" pitchFamily="34" charset="0"/>
                <a:ea typeface="+mn-ea"/>
                <a:cs typeface="+mn-cs"/>
              </a:rPr>
              <a:t>2-bedroom flats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232CE4EE-0DCB-F202-54E6-9E2D604E853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5400" y="1628800"/>
            <a:ext cx="4242180" cy="482453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Clr>
                <a:srgbClr val="0283B5"/>
              </a:buClr>
              <a:buNone/>
              <a:defRPr/>
            </a:pPr>
            <a:endParaRPr lang="en-GB" sz="2000" b="1" dirty="0">
              <a:solidFill>
                <a:srgbClr val="0283B5"/>
              </a:solidFill>
              <a:latin typeface="Azo Sans Light" panose="020B0403030503020204" pitchFamily="34" charset="0"/>
            </a:endParaRPr>
          </a:p>
          <a:p>
            <a:pPr marL="0" indent="0">
              <a:lnSpc>
                <a:spcPct val="100000"/>
              </a:lnSpc>
              <a:buClr>
                <a:srgbClr val="0283B5"/>
              </a:buClr>
              <a:buNone/>
              <a:defRPr/>
            </a:pPr>
            <a:endParaRPr lang="en-GB" sz="2000" b="1" dirty="0">
              <a:solidFill>
                <a:srgbClr val="0283B5"/>
              </a:solidFill>
              <a:latin typeface="Azo Sans Light" panose="020B0403030503020204" pitchFamily="34" charset="0"/>
            </a:endParaRP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r>
              <a:rPr lang="en-GB" sz="2000" dirty="0">
                <a:latin typeface="Azo Sans Light" panose="020B0403030503020204" pitchFamily="34" charset="0"/>
              </a:rPr>
              <a:t>mean price of £502,000</a:t>
            </a: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endParaRPr lang="en-GB" sz="2000" dirty="0">
              <a:latin typeface="Azo Sans Light" panose="020B0403030503020204" pitchFamily="34" charset="0"/>
            </a:endParaRP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r>
              <a:rPr lang="en-GB" sz="2000" dirty="0">
                <a:latin typeface="Azo Sans Light" panose="020B0403030503020204" pitchFamily="34" charset="0"/>
              </a:rPr>
              <a:t>£78,000 decrease compared with the previous quarter</a:t>
            </a:r>
          </a:p>
          <a:p>
            <a:pPr marL="0" indent="0">
              <a:lnSpc>
                <a:spcPct val="100000"/>
              </a:lnSpc>
              <a:buClr>
                <a:srgbClr val="0283B5"/>
              </a:buClr>
              <a:buNone/>
              <a:defRPr/>
            </a:pPr>
            <a:endParaRPr lang="en-GB" sz="2000" dirty="0">
              <a:latin typeface="Azo Sans Light" panose="020B0403030503020204" pitchFamily="34" charset="0"/>
            </a:endParaRP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r>
              <a:rPr lang="en-GB" sz="2000" dirty="0">
                <a:latin typeface="Azo Sans Light" panose="020B0403030503020204" pitchFamily="34" charset="0"/>
              </a:rPr>
              <a:t>median price of £465,000</a:t>
            </a: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endParaRPr lang="en-GB" sz="2000" dirty="0">
              <a:latin typeface="Azo Sans Light" panose="020B0403030503020204" pitchFamily="34" charset="0"/>
            </a:endParaRP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r>
              <a:rPr lang="en-GB" sz="2000" dirty="0">
                <a:latin typeface="Azo Sans Light" panose="020B0403030503020204" pitchFamily="34" charset="0"/>
              </a:rPr>
              <a:t>around £50,000 lower than its rolling 4-quarter peak</a:t>
            </a: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endParaRPr lang="en-GB" sz="2000" dirty="0">
              <a:latin typeface="Azo Sans Light" panose="020B0403030503020204" pitchFamily="34" charset="0"/>
            </a:endParaRPr>
          </a:p>
          <a:p>
            <a:pPr eaLnBrk="1" hangingPunct="1">
              <a:lnSpc>
                <a:spcPct val="100000"/>
              </a:lnSpc>
              <a:defRPr/>
            </a:pPr>
            <a:endParaRPr lang="en-GB" sz="1600" dirty="0">
              <a:latin typeface="Azo Sans" panose="020B0603030503020204" pitchFamily="34" charset="0"/>
            </a:endParaRPr>
          </a:p>
          <a:p>
            <a:pPr marL="0" indent="0" eaLnBrk="1" hangingPunct="1">
              <a:lnSpc>
                <a:spcPct val="100000"/>
              </a:lnSpc>
              <a:buNone/>
              <a:defRPr/>
            </a:pPr>
            <a:endParaRPr lang="en-GB" sz="1600" dirty="0">
              <a:latin typeface="Azo Sans" panose="020B0603030503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325E34-5CEB-1F40-7E4F-F8F47E91DB50}"/>
              </a:ext>
            </a:extLst>
          </p:cNvPr>
          <p:cNvSpPr/>
          <p:nvPr/>
        </p:nvSpPr>
        <p:spPr>
          <a:xfrm>
            <a:off x="212499" y="60430"/>
            <a:ext cx="63963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sz="3600" b="1" dirty="0">
                <a:solidFill>
                  <a:srgbClr val="9A9EAD"/>
                </a:solidFill>
                <a:latin typeface="Azo Sans" panose="020B0603030503020204" pitchFamily="34" charset="0"/>
              </a:rPr>
              <a:t>House Price Index – Q3 2026</a:t>
            </a:r>
            <a:endParaRPr lang="en-GB" sz="3600" b="1" dirty="0">
              <a:solidFill>
                <a:srgbClr val="9A9EAD"/>
              </a:solidFill>
              <a:latin typeface="Azo Sans" panose="020B0603030503020204" pitchFamily="34" charset="0"/>
            </a:endParaRPr>
          </a:p>
        </p:txBody>
      </p:sp>
      <p:pic>
        <p:nvPicPr>
          <p:cNvPr id="3" name="Picture 2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98CBEC12-C838-61F6-DFD9-E3B6BA2955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233"/>
          <a:stretch/>
        </p:blipFill>
        <p:spPr>
          <a:xfrm>
            <a:off x="10733653" y="44624"/>
            <a:ext cx="1267004" cy="13525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A90E37-EC04-A681-2F23-036F7F5D7E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7301" y="1685064"/>
            <a:ext cx="6120914" cy="20667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AECE721-EFDE-280E-CEB4-DA830664FC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521" y="3818256"/>
            <a:ext cx="6120914" cy="2572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1928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520FC-2649-99ED-1033-679ADB7D63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A697136-AFF6-4105-3CC7-BEF25F48D9BE}"/>
              </a:ext>
            </a:extLst>
          </p:cNvPr>
          <p:cNvSpPr/>
          <p:nvPr/>
        </p:nvSpPr>
        <p:spPr>
          <a:xfrm>
            <a:off x="0" y="-55587"/>
            <a:ext cx="12192000" cy="13525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39245643-4AE4-1B91-24E6-D67FB32782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344" y="620688"/>
            <a:ext cx="8229600" cy="777875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GB" altLang="en-US" sz="3600" b="1" dirty="0">
                <a:solidFill>
                  <a:srgbClr val="001D52"/>
                </a:solidFill>
                <a:latin typeface="Azo Sans" panose="020B0603030503020204" pitchFamily="34" charset="0"/>
                <a:ea typeface="+mn-ea"/>
                <a:cs typeface="+mn-cs"/>
              </a:rPr>
              <a:t>2-bedroom houses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CC8AF0B7-F39B-F826-3A88-4A2DD2E23A1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5400" y="1628800"/>
            <a:ext cx="4242180" cy="482453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Clr>
                <a:srgbClr val="0283B5"/>
              </a:buClr>
              <a:buNone/>
              <a:defRPr/>
            </a:pPr>
            <a:endParaRPr lang="en-GB" sz="2000" b="1" dirty="0">
              <a:solidFill>
                <a:srgbClr val="0283B5"/>
              </a:solidFill>
              <a:latin typeface="Azo Sans Light" panose="020B0403030503020204" pitchFamily="34" charset="0"/>
            </a:endParaRPr>
          </a:p>
          <a:p>
            <a:pPr marL="0" indent="0">
              <a:lnSpc>
                <a:spcPct val="100000"/>
              </a:lnSpc>
              <a:buClr>
                <a:srgbClr val="0283B5"/>
              </a:buClr>
              <a:buNone/>
              <a:defRPr/>
            </a:pPr>
            <a:endParaRPr lang="en-GB" sz="2000" b="1" dirty="0">
              <a:solidFill>
                <a:srgbClr val="0283B5"/>
              </a:solidFill>
              <a:latin typeface="Azo Sans Light" panose="020B0403030503020204" pitchFamily="34" charset="0"/>
            </a:endParaRP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r>
              <a:rPr lang="en-GB" sz="2000" dirty="0">
                <a:latin typeface="Azo Sans Light" panose="020B0403030503020204" pitchFamily="34" charset="0"/>
              </a:rPr>
              <a:t>mean price of £558,000</a:t>
            </a: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endParaRPr lang="en-GB" sz="2000" dirty="0">
              <a:latin typeface="Azo Sans Light" panose="020B0403030503020204" pitchFamily="34" charset="0"/>
            </a:endParaRP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r>
              <a:rPr lang="en-GB" sz="2000" dirty="0">
                <a:latin typeface="Azo Sans Light" panose="020B0403030503020204" pitchFamily="34" charset="0"/>
              </a:rPr>
              <a:t>£43,000 decrease compared with the previous quarter</a:t>
            </a:r>
          </a:p>
          <a:p>
            <a:pPr marL="0" indent="0">
              <a:lnSpc>
                <a:spcPct val="100000"/>
              </a:lnSpc>
              <a:buClr>
                <a:srgbClr val="0283B5"/>
              </a:buClr>
              <a:buNone/>
              <a:defRPr/>
            </a:pPr>
            <a:endParaRPr lang="en-GB" sz="2000" dirty="0">
              <a:latin typeface="Azo Sans Light" panose="020B0403030503020204" pitchFamily="34" charset="0"/>
            </a:endParaRP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r>
              <a:rPr lang="en-GB" sz="2000" dirty="0">
                <a:latin typeface="Azo Sans Light" panose="020B0403030503020204" pitchFamily="34" charset="0"/>
              </a:rPr>
              <a:t>median price of £560,000</a:t>
            </a:r>
          </a:p>
          <a:p>
            <a:pPr eaLnBrk="1" hangingPunct="1">
              <a:lnSpc>
                <a:spcPct val="100000"/>
              </a:lnSpc>
              <a:defRPr/>
            </a:pPr>
            <a:endParaRPr lang="en-GB" sz="1600" dirty="0">
              <a:latin typeface="Azo Sans" panose="020B0603030503020204" pitchFamily="34" charset="0"/>
            </a:endParaRPr>
          </a:p>
          <a:p>
            <a:pPr marL="0" indent="0" eaLnBrk="1" hangingPunct="1">
              <a:lnSpc>
                <a:spcPct val="100000"/>
              </a:lnSpc>
              <a:buNone/>
              <a:defRPr/>
            </a:pPr>
            <a:endParaRPr lang="en-GB" sz="1600" dirty="0">
              <a:latin typeface="Azo Sans" panose="020B0603030503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9BB57CA-3BBF-D39B-7904-8D5861314515}"/>
              </a:ext>
            </a:extLst>
          </p:cNvPr>
          <p:cNvSpPr/>
          <p:nvPr/>
        </p:nvSpPr>
        <p:spPr>
          <a:xfrm>
            <a:off x="212499" y="60430"/>
            <a:ext cx="63963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sz="3600" b="1" dirty="0">
                <a:solidFill>
                  <a:srgbClr val="9A9EAD"/>
                </a:solidFill>
                <a:latin typeface="Azo Sans" panose="020B0603030503020204" pitchFamily="34" charset="0"/>
              </a:rPr>
              <a:t>House Price Index – Q3 2026</a:t>
            </a:r>
            <a:endParaRPr lang="en-GB" sz="3600" b="1" dirty="0">
              <a:solidFill>
                <a:srgbClr val="9A9EAD"/>
              </a:solidFill>
              <a:latin typeface="Azo Sans" panose="020B0603030503020204" pitchFamily="34" charset="0"/>
            </a:endParaRPr>
          </a:p>
        </p:txBody>
      </p:sp>
      <p:pic>
        <p:nvPicPr>
          <p:cNvPr id="3" name="Picture 2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8E76FFF0-4AC5-FE9B-24DC-F22E4966A4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233"/>
          <a:stretch/>
        </p:blipFill>
        <p:spPr>
          <a:xfrm>
            <a:off x="10733653" y="44624"/>
            <a:ext cx="1267004" cy="13525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F749F89-88BB-25F9-1320-82FC027E66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7968" y="1455831"/>
            <a:ext cx="6127011" cy="23593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836392-7428-3023-DF29-A4853BFEC1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82234" y="3815187"/>
            <a:ext cx="6120914" cy="257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4615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277945-3C03-2AF0-6532-59722467C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E2E785B-C27A-BC11-18FB-AAD7FB26D93A}"/>
              </a:ext>
            </a:extLst>
          </p:cNvPr>
          <p:cNvSpPr/>
          <p:nvPr/>
        </p:nvSpPr>
        <p:spPr>
          <a:xfrm>
            <a:off x="0" y="-55587"/>
            <a:ext cx="12192000" cy="13525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1157612E-86E8-9104-4295-655B471DE3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344" y="620688"/>
            <a:ext cx="8229600" cy="777875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GB" altLang="en-US" sz="3600" b="1" dirty="0">
                <a:solidFill>
                  <a:srgbClr val="001D52"/>
                </a:solidFill>
                <a:latin typeface="Azo Sans" panose="020B0603030503020204" pitchFamily="34" charset="0"/>
                <a:ea typeface="+mn-ea"/>
                <a:cs typeface="+mn-cs"/>
              </a:rPr>
              <a:t>3-bedroom houses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C1E909F0-6FC0-02B2-E323-DC8C282DBD0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5400" y="1556792"/>
            <a:ext cx="4242180" cy="482453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Clr>
                <a:srgbClr val="0283B5"/>
              </a:buClr>
              <a:buNone/>
              <a:defRPr/>
            </a:pPr>
            <a:endParaRPr lang="en-GB" sz="2000" b="1" dirty="0">
              <a:solidFill>
                <a:srgbClr val="0283B5"/>
              </a:solidFill>
              <a:latin typeface="Azo Sans Light" panose="020B0403030503020204" pitchFamily="34" charset="0"/>
            </a:endParaRPr>
          </a:p>
          <a:p>
            <a:pPr marL="0" indent="0">
              <a:lnSpc>
                <a:spcPct val="100000"/>
              </a:lnSpc>
              <a:buClr>
                <a:srgbClr val="0283B5"/>
              </a:buClr>
              <a:buNone/>
              <a:defRPr/>
            </a:pPr>
            <a:endParaRPr lang="en-GB" sz="2000" b="1" dirty="0">
              <a:solidFill>
                <a:srgbClr val="0283B5"/>
              </a:solidFill>
              <a:latin typeface="Azo Sans Light" panose="020B0403030503020204" pitchFamily="34" charset="0"/>
            </a:endParaRP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r>
              <a:rPr lang="en-GB" sz="2000" dirty="0">
                <a:latin typeface="Azo Sans Light" panose="020B0403030503020204" pitchFamily="34" charset="0"/>
              </a:rPr>
              <a:t>mean price of £776,000</a:t>
            </a: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endParaRPr lang="en-GB" sz="2000" dirty="0">
              <a:latin typeface="Azo Sans Light" panose="020B0403030503020204" pitchFamily="34" charset="0"/>
            </a:endParaRP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r>
              <a:rPr lang="en-GB" sz="2000" dirty="0">
                <a:latin typeface="Azo Sans Light" panose="020B0403030503020204" pitchFamily="34" charset="0"/>
              </a:rPr>
              <a:t>£21,000 decrease compared with the previous quarter</a:t>
            </a:r>
          </a:p>
          <a:p>
            <a:pPr marL="0" indent="0">
              <a:lnSpc>
                <a:spcPct val="100000"/>
              </a:lnSpc>
              <a:buClr>
                <a:srgbClr val="0283B5"/>
              </a:buClr>
              <a:buNone/>
              <a:defRPr/>
            </a:pPr>
            <a:endParaRPr lang="en-GB" sz="2000" dirty="0">
              <a:latin typeface="Azo Sans Light" panose="020B0403030503020204" pitchFamily="34" charset="0"/>
            </a:endParaRP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r>
              <a:rPr lang="en-GB" sz="2000" dirty="0">
                <a:latin typeface="Azo Sans Light" panose="020B0403030503020204" pitchFamily="34" charset="0"/>
              </a:rPr>
              <a:t>median price of £709,000</a:t>
            </a: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endParaRPr lang="en-GB" sz="2000" dirty="0">
              <a:latin typeface="Azo Sans Light" panose="020B0403030503020204" pitchFamily="34" charset="0"/>
            </a:endParaRP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r>
              <a:rPr lang="en-GB" sz="2000" dirty="0">
                <a:latin typeface="Azo Sans Light" panose="020B0403030503020204" pitchFamily="34" charset="0"/>
              </a:rPr>
              <a:t>around £120,000 lower than its rolling 4-quarter peak</a:t>
            </a: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endParaRPr lang="en-GB" sz="2000" dirty="0">
              <a:latin typeface="Azo Sans Light" panose="020B0403030503020204" pitchFamily="34" charset="0"/>
            </a:endParaRPr>
          </a:p>
          <a:p>
            <a:pPr eaLnBrk="1" hangingPunct="1">
              <a:lnSpc>
                <a:spcPct val="100000"/>
              </a:lnSpc>
              <a:defRPr/>
            </a:pPr>
            <a:endParaRPr lang="en-GB" sz="1600" dirty="0">
              <a:latin typeface="Azo Sans" panose="020B0603030503020204" pitchFamily="34" charset="0"/>
            </a:endParaRPr>
          </a:p>
          <a:p>
            <a:pPr marL="0" indent="0" eaLnBrk="1" hangingPunct="1">
              <a:lnSpc>
                <a:spcPct val="100000"/>
              </a:lnSpc>
              <a:buNone/>
              <a:defRPr/>
            </a:pPr>
            <a:endParaRPr lang="en-GB" sz="1600" dirty="0">
              <a:latin typeface="Azo Sans" panose="020B0603030503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6EF2638-F149-19FF-0F47-1FB5A3F7AA7B}"/>
              </a:ext>
            </a:extLst>
          </p:cNvPr>
          <p:cNvSpPr/>
          <p:nvPr/>
        </p:nvSpPr>
        <p:spPr>
          <a:xfrm>
            <a:off x="212499" y="60430"/>
            <a:ext cx="63995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sz="3600" b="1" dirty="0">
                <a:solidFill>
                  <a:srgbClr val="9A9EAD"/>
                </a:solidFill>
                <a:latin typeface="Azo Sans" panose="020B0603030503020204" pitchFamily="34" charset="0"/>
              </a:rPr>
              <a:t>House Price Index – Q3 2026</a:t>
            </a:r>
            <a:endParaRPr lang="en-GB" sz="3600" b="1" dirty="0">
              <a:solidFill>
                <a:srgbClr val="9A9EAD"/>
              </a:solidFill>
              <a:latin typeface="Azo Sans" panose="020B0603030503020204" pitchFamily="34" charset="0"/>
            </a:endParaRPr>
          </a:p>
        </p:txBody>
      </p:sp>
      <p:pic>
        <p:nvPicPr>
          <p:cNvPr id="3" name="Picture 2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E0854B00-A364-2867-DA76-7A2DF57249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233"/>
          <a:stretch/>
        </p:blipFill>
        <p:spPr>
          <a:xfrm>
            <a:off x="10733653" y="44624"/>
            <a:ext cx="1267004" cy="13525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CE98B4-BC7C-E193-4300-AB47330F98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7133" y="1578500"/>
            <a:ext cx="6059949" cy="237764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CA695B3-C767-27E4-1EB3-0D16C22F86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9936" y="3932273"/>
            <a:ext cx="6120914" cy="2584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9620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7B1BB-1EAE-8928-B39C-39C092F24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D1472F8-FC92-5CD0-CE13-9A12DD9B88C9}"/>
              </a:ext>
            </a:extLst>
          </p:cNvPr>
          <p:cNvSpPr/>
          <p:nvPr/>
        </p:nvSpPr>
        <p:spPr>
          <a:xfrm>
            <a:off x="0" y="-55587"/>
            <a:ext cx="12192000" cy="13525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BE6D68A5-E363-ECD1-B6FA-70E19DCD0D8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344" y="620688"/>
            <a:ext cx="8229600" cy="777875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GB" altLang="en-US" sz="3600" b="1" dirty="0">
                <a:solidFill>
                  <a:srgbClr val="001D52"/>
                </a:solidFill>
                <a:latin typeface="Azo Sans" panose="020B0603030503020204" pitchFamily="34" charset="0"/>
                <a:ea typeface="+mn-ea"/>
                <a:cs typeface="+mn-cs"/>
              </a:rPr>
              <a:t>4-bedroom houses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960895E6-5E41-DEF2-BD84-D947D68C4AE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95400" y="1628800"/>
            <a:ext cx="4242180" cy="482453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Clr>
                <a:srgbClr val="0283B5"/>
              </a:buClr>
              <a:buNone/>
              <a:defRPr/>
            </a:pPr>
            <a:endParaRPr lang="en-GB" sz="2000" b="1" dirty="0">
              <a:solidFill>
                <a:srgbClr val="0283B5"/>
              </a:solidFill>
              <a:latin typeface="Azo Sans Light" panose="020B0403030503020204" pitchFamily="34" charset="0"/>
            </a:endParaRPr>
          </a:p>
          <a:p>
            <a:pPr marL="0" indent="0">
              <a:lnSpc>
                <a:spcPct val="100000"/>
              </a:lnSpc>
              <a:buClr>
                <a:srgbClr val="0283B5"/>
              </a:buClr>
              <a:buNone/>
              <a:defRPr/>
            </a:pPr>
            <a:endParaRPr lang="en-GB" sz="2000" b="1" dirty="0">
              <a:solidFill>
                <a:srgbClr val="0283B5"/>
              </a:solidFill>
              <a:latin typeface="Azo Sans Light" panose="020B0403030503020204" pitchFamily="34" charset="0"/>
            </a:endParaRP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r>
              <a:rPr lang="en-GB" sz="2000" dirty="0">
                <a:latin typeface="Azo Sans Light" panose="020B0403030503020204" pitchFamily="34" charset="0"/>
              </a:rPr>
              <a:t>mean price of £1,090,000</a:t>
            </a: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endParaRPr lang="en-GB" sz="2000" dirty="0">
              <a:latin typeface="Azo Sans Light" panose="020B0403030503020204" pitchFamily="34" charset="0"/>
            </a:endParaRP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r>
              <a:rPr lang="en-GB" sz="2000" dirty="0">
                <a:latin typeface="Azo Sans Light" panose="020B0403030503020204" pitchFamily="34" charset="0"/>
              </a:rPr>
              <a:t>£32,000 lower compared with the previous quarter</a:t>
            </a:r>
          </a:p>
          <a:p>
            <a:pPr marL="0" indent="0">
              <a:lnSpc>
                <a:spcPct val="100000"/>
              </a:lnSpc>
              <a:buClr>
                <a:srgbClr val="0283B5"/>
              </a:buClr>
              <a:buNone/>
              <a:defRPr/>
            </a:pPr>
            <a:endParaRPr lang="en-GB" sz="2000" dirty="0">
              <a:latin typeface="Azo Sans Light" panose="020B0403030503020204" pitchFamily="34" charset="0"/>
            </a:endParaRP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r>
              <a:rPr lang="en-GB" sz="2000" dirty="0">
                <a:latin typeface="Azo Sans Light" panose="020B0403030503020204" pitchFamily="34" charset="0"/>
              </a:rPr>
              <a:t>median price of £1,050,000</a:t>
            </a:r>
          </a:p>
          <a:p>
            <a:pPr eaLnBrk="1" hangingPunct="1">
              <a:lnSpc>
                <a:spcPct val="100000"/>
              </a:lnSpc>
              <a:defRPr/>
            </a:pPr>
            <a:endParaRPr lang="en-GB" sz="1600" dirty="0">
              <a:latin typeface="Azo Sans" panose="020B0603030503020204" pitchFamily="34" charset="0"/>
            </a:endParaRPr>
          </a:p>
          <a:p>
            <a:pPr marL="0" indent="0" eaLnBrk="1" hangingPunct="1">
              <a:lnSpc>
                <a:spcPct val="100000"/>
              </a:lnSpc>
              <a:buNone/>
              <a:defRPr/>
            </a:pPr>
            <a:endParaRPr lang="en-GB" sz="1600" dirty="0">
              <a:latin typeface="Azo Sans" panose="020B0603030503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DEDF03E-A52C-1333-60D2-7EF1602C3C81}"/>
              </a:ext>
            </a:extLst>
          </p:cNvPr>
          <p:cNvSpPr/>
          <p:nvPr/>
        </p:nvSpPr>
        <p:spPr>
          <a:xfrm>
            <a:off x="212499" y="60430"/>
            <a:ext cx="64267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sz="3600" b="1" dirty="0">
                <a:solidFill>
                  <a:srgbClr val="9A9EAD"/>
                </a:solidFill>
                <a:latin typeface="Azo Sans" panose="020B0603030503020204" pitchFamily="34" charset="0"/>
              </a:rPr>
              <a:t>House Price Index – Q3 2026</a:t>
            </a:r>
            <a:endParaRPr lang="en-GB" sz="3600" b="1" dirty="0">
              <a:solidFill>
                <a:srgbClr val="9A9EAD"/>
              </a:solidFill>
              <a:latin typeface="Azo Sans" panose="020B0603030503020204" pitchFamily="34" charset="0"/>
            </a:endParaRPr>
          </a:p>
        </p:txBody>
      </p:sp>
      <p:pic>
        <p:nvPicPr>
          <p:cNvPr id="3" name="Picture 2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28820189-F9FB-30CA-4AC4-3905928D6A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233"/>
          <a:stretch/>
        </p:blipFill>
        <p:spPr>
          <a:xfrm>
            <a:off x="10733653" y="44624"/>
            <a:ext cx="1267004" cy="13525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084EFCC-7A12-4AA9-B751-3B725623B9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8629" y="1565023"/>
            <a:ext cx="6078239" cy="238374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F9075B5-93D4-1BC1-2738-FD68DCB123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5954" y="3948766"/>
            <a:ext cx="6120914" cy="257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894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C3B4F-9B2F-47F7-3EAC-3B2AADA5F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5653D07-5AF0-A24F-8DD1-A432C328D5AC}"/>
              </a:ext>
            </a:extLst>
          </p:cNvPr>
          <p:cNvSpPr/>
          <p:nvPr/>
        </p:nvSpPr>
        <p:spPr>
          <a:xfrm>
            <a:off x="0" y="-55587"/>
            <a:ext cx="12192000" cy="13525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CEA1F140-4C1A-6409-869D-EBEE9A481B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344" y="620688"/>
            <a:ext cx="8229600" cy="777875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GB" altLang="en-US" sz="3600" b="1" dirty="0">
                <a:solidFill>
                  <a:srgbClr val="001D52"/>
                </a:solidFill>
                <a:latin typeface="Azo Sans" panose="020B0603030503020204" pitchFamily="34" charset="0"/>
                <a:ea typeface="+mn-ea"/>
                <a:cs typeface="+mn-cs"/>
              </a:rPr>
              <a:t>Turnover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A114AD2-23C7-5B9D-8835-6A04D16A106D}"/>
              </a:ext>
            </a:extLst>
          </p:cNvPr>
          <p:cNvSpPr/>
          <p:nvPr/>
        </p:nvSpPr>
        <p:spPr>
          <a:xfrm>
            <a:off x="212499" y="60430"/>
            <a:ext cx="642034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sz="3600" b="1" dirty="0">
                <a:solidFill>
                  <a:srgbClr val="9A9EAD"/>
                </a:solidFill>
                <a:latin typeface="Azo Sans" panose="020B0603030503020204" pitchFamily="34" charset="0"/>
              </a:rPr>
              <a:t>House Price Index – Q3 2026</a:t>
            </a:r>
            <a:endParaRPr lang="en-GB" sz="3600" b="1" dirty="0">
              <a:solidFill>
                <a:srgbClr val="9A9EAD"/>
              </a:solidFill>
              <a:latin typeface="Azo Sans" panose="020B0603030503020204" pitchFamily="34" charset="0"/>
            </a:endParaRPr>
          </a:p>
        </p:txBody>
      </p:sp>
      <p:pic>
        <p:nvPicPr>
          <p:cNvPr id="3" name="Picture 2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D8E8244B-DA87-CD1B-FC9C-9FBB9E187D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233"/>
          <a:stretch/>
        </p:blipFill>
        <p:spPr>
          <a:xfrm>
            <a:off x="10733653" y="44624"/>
            <a:ext cx="1267004" cy="1352549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C1A191CA-F2A1-3453-71BA-821901739B2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13660" y="1570785"/>
            <a:ext cx="4026156" cy="482453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Clr>
                <a:srgbClr val="0283B5"/>
              </a:buClr>
              <a:buNone/>
              <a:defRPr/>
            </a:pPr>
            <a:endParaRPr lang="en-GB" sz="2000" b="1" dirty="0">
              <a:solidFill>
                <a:srgbClr val="0283B5"/>
              </a:solidFill>
              <a:latin typeface="Azo Sans" panose="020B0603030503020204" pitchFamily="34" charset="0"/>
            </a:endParaRPr>
          </a:p>
          <a:p>
            <a:pPr marL="0" indent="0">
              <a:lnSpc>
                <a:spcPct val="100000"/>
              </a:lnSpc>
              <a:buClr>
                <a:srgbClr val="0283B5"/>
              </a:buClr>
              <a:buNone/>
              <a:defRPr/>
            </a:pPr>
            <a:r>
              <a:rPr lang="en-GB" sz="2000" b="1" dirty="0">
                <a:solidFill>
                  <a:srgbClr val="0283B5"/>
                </a:solidFill>
                <a:latin typeface="Azo Sans" panose="020B0603030503020204" pitchFamily="34" charset="0"/>
              </a:rPr>
              <a:t>In the third quarter of 2026, turnover was:</a:t>
            </a:r>
          </a:p>
          <a:p>
            <a:pPr marL="0" indent="0">
              <a:lnSpc>
                <a:spcPct val="100000"/>
              </a:lnSpc>
              <a:buClr>
                <a:srgbClr val="0283B5"/>
              </a:buClr>
              <a:buNone/>
              <a:defRPr/>
            </a:pPr>
            <a:endParaRPr lang="en-GB" sz="2000" b="1" dirty="0">
              <a:latin typeface="Azo Sans Light" panose="020B0403030503020204" pitchFamily="34" charset="0"/>
            </a:endParaRP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r>
              <a:rPr lang="en-GB" sz="2000" dirty="0">
                <a:latin typeface="Azo Sans Light" panose="020B0403030503020204" pitchFamily="34" charset="0"/>
              </a:rPr>
              <a:t>6% lower than in Q3 2025, corresponding to 17 fewer properties sold</a:t>
            </a: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endParaRPr lang="en-GB" sz="2000" dirty="0">
              <a:latin typeface="Azo Sans Light" panose="020B0403030503020204" pitchFamily="34" charset="0"/>
            </a:endParaRP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r>
              <a:rPr lang="en-GB" sz="2000" dirty="0">
                <a:latin typeface="Azo Sans Light" panose="020B0403030503020204" pitchFamily="34" charset="0"/>
              </a:rPr>
              <a:t>4% lower than in Q2 2026, corresponding to 12 fewer properties sold</a:t>
            </a:r>
          </a:p>
          <a:p>
            <a:pPr marL="0" indent="0" eaLnBrk="1" hangingPunct="1">
              <a:lnSpc>
                <a:spcPct val="100000"/>
              </a:lnSpc>
              <a:buNone/>
              <a:defRPr/>
            </a:pPr>
            <a:endParaRPr lang="en-GB" sz="1600" dirty="0">
              <a:latin typeface="Azo Sans" panose="020B0603030503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0E580FF-F482-C92B-C5B9-CF5AD12090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7291" y="1973238"/>
            <a:ext cx="6559865" cy="374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8898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9FBA1-AA40-CE33-2D96-D71CD9CE75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668211-04EA-51D9-66C5-23F87D7C0039}"/>
              </a:ext>
            </a:extLst>
          </p:cNvPr>
          <p:cNvSpPr/>
          <p:nvPr/>
        </p:nvSpPr>
        <p:spPr>
          <a:xfrm>
            <a:off x="0" y="-55587"/>
            <a:ext cx="12192000" cy="13525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E340B8A8-CC56-618B-189B-BE062EE09B2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344" y="620688"/>
            <a:ext cx="8229600" cy="777875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GB" altLang="en-US" sz="3600" b="1" dirty="0">
                <a:solidFill>
                  <a:srgbClr val="001D52"/>
                </a:solidFill>
                <a:latin typeface="Azo Sans" panose="020B0603030503020204" pitchFamily="34" charset="0"/>
                <a:ea typeface="+mn-ea"/>
                <a:cs typeface="+mn-cs"/>
              </a:rPr>
              <a:t>Turnover - Flats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6E35D27-A05A-29C5-E2F6-249A526788D6}"/>
              </a:ext>
            </a:extLst>
          </p:cNvPr>
          <p:cNvSpPr/>
          <p:nvPr/>
        </p:nvSpPr>
        <p:spPr>
          <a:xfrm>
            <a:off x="212499" y="60430"/>
            <a:ext cx="63930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sz="3600" b="1" dirty="0">
                <a:solidFill>
                  <a:srgbClr val="9A9EAD"/>
                </a:solidFill>
                <a:latin typeface="Azo Sans" panose="020B0603030503020204" pitchFamily="34" charset="0"/>
              </a:rPr>
              <a:t>House Price Index – Q3 2026</a:t>
            </a:r>
            <a:endParaRPr lang="en-GB" sz="3600" b="1" dirty="0">
              <a:solidFill>
                <a:srgbClr val="9A9EAD"/>
              </a:solidFill>
              <a:latin typeface="Azo Sans" panose="020B0603030503020204" pitchFamily="34" charset="0"/>
            </a:endParaRPr>
          </a:p>
        </p:txBody>
      </p:sp>
      <p:pic>
        <p:nvPicPr>
          <p:cNvPr id="3" name="Picture 2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1D60B02E-782D-F116-D53F-40648DD3E6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233"/>
          <a:stretch/>
        </p:blipFill>
        <p:spPr>
          <a:xfrm>
            <a:off x="10733653" y="44624"/>
            <a:ext cx="1267004" cy="1352549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83ECC274-84DF-132B-AE45-683D319527F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07368" y="2924944"/>
            <a:ext cx="4026156" cy="156857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Clr>
                <a:srgbClr val="0283B5"/>
              </a:buClr>
              <a:buNone/>
              <a:defRPr/>
            </a:pPr>
            <a:r>
              <a:rPr lang="en-GB" sz="2000" dirty="0">
                <a:latin typeface="Azo Sans Light" panose="020B0403030503020204" pitchFamily="34" charset="0"/>
              </a:rPr>
              <a:t>In Q3 2026 turnover of flats was 15% less than in Q3 2025</a:t>
            </a:r>
          </a:p>
          <a:p>
            <a:pPr marL="0" indent="0">
              <a:lnSpc>
                <a:spcPct val="100000"/>
              </a:lnSpc>
              <a:buClr>
                <a:srgbClr val="0283B5"/>
              </a:buClr>
              <a:buNone/>
              <a:defRPr/>
            </a:pPr>
            <a:r>
              <a:rPr lang="en-GB" sz="2000" dirty="0">
                <a:latin typeface="Azo Sans Light" panose="020B0403030503020204" pitchFamily="34" charset="0"/>
              </a:rPr>
              <a:t>(17 less transactions)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10C8EE-0618-464D-B4B1-760DBE93D1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5840" y="1857221"/>
            <a:ext cx="6913463" cy="460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424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714CF8-4708-49C4-5E30-606002510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FC2E365-0F1F-C760-7BCB-3ABF0ACB6DFD}"/>
              </a:ext>
            </a:extLst>
          </p:cNvPr>
          <p:cNvSpPr/>
          <p:nvPr/>
        </p:nvSpPr>
        <p:spPr>
          <a:xfrm>
            <a:off x="0" y="-55587"/>
            <a:ext cx="12192000" cy="13525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62985366-C4C6-3452-E755-D5DB3CD158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344" y="620688"/>
            <a:ext cx="8229600" cy="777875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GB" altLang="en-US" sz="3600" b="1" dirty="0">
                <a:solidFill>
                  <a:srgbClr val="001D52"/>
                </a:solidFill>
                <a:latin typeface="Azo Sans" panose="020B0603030503020204" pitchFamily="34" charset="0"/>
                <a:ea typeface="+mn-ea"/>
                <a:cs typeface="+mn-cs"/>
              </a:rPr>
              <a:t>Turnover - Houses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F6E737F-A582-9436-0F54-22FB0EC68EFA}"/>
              </a:ext>
            </a:extLst>
          </p:cNvPr>
          <p:cNvSpPr/>
          <p:nvPr/>
        </p:nvSpPr>
        <p:spPr>
          <a:xfrm>
            <a:off x="212499" y="60430"/>
            <a:ext cx="63963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sz="3600" b="1" dirty="0">
                <a:solidFill>
                  <a:srgbClr val="9A9EAD"/>
                </a:solidFill>
                <a:latin typeface="Azo Sans" panose="020B0603030503020204" pitchFamily="34" charset="0"/>
              </a:rPr>
              <a:t>House Price Index – Q3 2026</a:t>
            </a:r>
            <a:endParaRPr lang="en-GB" sz="3600" b="1" dirty="0">
              <a:solidFill>
                <a:srgbClr val="9A9EAD"/>
              </a:solidFill>
              <a:latin typeface="Azo Sans" panose="020B0603030503020204" pitchFamily="34" charset="0"/>
            </a:endParaRPr>
          </a:p>
        </p:txBody>
      </p:sp>
      <p:pic>
        <p:nvPicPr>
          <p:cNvPr id="3" name="Picture 2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66EDE1C8-B872-8C1D-9680-BA0A37113C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233"/>
          <a:stretch/>
        </p:blipFill>
        <p:spPr>
          <a:xfrm>
            <a:off x="10733653" y="44624"/>
            <a:ext cx="1267004" cy="1352549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147B5DAF-1F76-2967-8304-530B3B3A1D0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58560" y="2996952"/>
            <a:ext cx="4026156" cy="1568574"/>
          </a:xfrm>
        </p:spPr>
        <p:txBody>
          <a:bodyPr>
            <a:normAutofit/>
          </a:bodyPr>
          <a:lstStyle/>
          <a:p>
            <a:pPr marL="0" indent="0">
              <a:lnSpc>
                <a:spcPct val="80000"/>
              </a:lnSpc>
              <a:buClr>
                <a:srgbClr val="0283B5"/>
              </a:buClr>
              <a:buNone/>
              <a:defRPr/>
            </a:pPr>
            <a:r>
              <a:rPr lang="en-GB" sz="2000" dirty="0">
                <a:latin typeface="Azo Sans Light" panose="020B0403030503020204" pitchFamily="34" charset="0"/>
              </a:rPr>
              <a:t>In Q3 2026 turnover of houses was the same as Q3 2025</a:t>
            </a:r>
          </a:p>
          <a:p>
            <a:pPr marL="0" indent="0">
              <a:lnSpc>
                <a:spcPct val="80000"/>
              </a:lnSpc>
              <a:buClr>
                <a:srgbClr val="0283B5"/>
              </a:buClr>
              <a:buNone/>
              <a:defRPr/>
            </a:pPr>
            <a:r>
              <a:rPr lang="en-GB" sz="2000" dirty="0">
                <a:latin typeface="Azo Sans Light" panose="020B0403030503020204" pitchFamily="34" charset="0"/>
              </a:rPr>
              <a:t>(no change in transactions)</a:t>
            </a:r>
          </a:p>
          <a:p>
            <a:pPr eaLnBrk="1" hangingPunct="1">
              <a:lnSpc>
                <a:spcPct val="80000"/>
              </a:lnSpc>
              <a:defRPr/>
            </a:pPr>
            <a:endParaRPr lang="en-GB" sz="1600" dirty="0">
              <a:latin typeface="Azo Sans" panose="020B0603030503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07651E-0E8E-C34E-A8C6-E7F4CCCF31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9465" y="1869397"/>
            <a:ext cx="6986622" cy="4383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1441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0A817-21F1-35AC-5530-4E7FB67D3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F9D2133-8C30-DCAB-CCEF-61055A00F06E}"/>
              </a:ext>
            </a:extLst>
          </p:cNvPr>
          <p:cNvSpPr/>
          <p:nvPr/>
        </p:nvSpPr>
        <p:spPr>
          <a:xfrm>
            <a:off x="0" y="-55587"/>
            <a:ext cx="12192000" cy="13525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CF5BBED5-0BE7-DC51-61FA-2F8152E5F1C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344" y="620688"/>
            <a:ext cx="8229600" cy="777875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GB" altLang="en-US" sz="3600" b="1" dirty="0">
                <a:solidFill>
                  <a:srgbClr val="001D52"/>
                </a:solidFill>
                <a:latin typeface="Azo Sans" panose="020B0603030503020204" pitchFamily="34" charset="0"/>
                <a:ea typeface="+mn-ea"/>
                <a:cs typeface="+mn-cs"/>
              </a:rPr>
              <a:t>Royal Court turnover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9EABCEA-2560-3570-1211-A78D65745E06}"/>
              </a:ext>
            </a:extLst>
          </p:cNvPr>
          <p:cNvSpPr/>
          <p:nvPr/>
        </p:nvSpPr>
        <p:spPr>
          <a:xfrm>
            <a:off x="212499" y="60430"/>
            <a:ext cx="63930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sz="3600" b="1" dirty="0">
                <a:solidFill>
                  <a:srgbClr val="9A9EAD"/>
                </a:solidFill>
                <a:latin typeface="Azo Sans" panose="020B0603030503020204" pitchFamily="34" charset="0"/>
              </a:rPr>
              <a:t>House Price Index – Q3 2026</a:t>
            </a:r>
            <a:endParaRPr lang="en-GB" sz="3600" b="1" dirty="0">
              <a:solidFill>
                <a:srgbClr val="9A9EAD"/>
              </a:solidFill>
              <a:latin typeface="Azo Sans" panose="020B0603030503020204" pitchFamily="34" charset="0"/>
            </a:endParaRPr>
          </a:p>
        </p:txBody>
      </p:sp>
      <p:pic>
        <p:nvPicPr>
          <p:cNvPr id="3" name="Picture 2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621DD75B-5E65-2FF2-C176-3AC4500C80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233"/>
          <a:stretch/>
        </p:blipFill>
        <p:spPr>
          <a:xfrm>
            <a:off x="10733653" y="44624"/>
            <a:ext cx="1267004" cy="1352549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7D9DDFBD-E714-6709-9F38-94D20CA2DE6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9416" y="5805264"/>
            <a:ext cx="10513168" cy="156857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Clr>
                <a:srgbClr val="0283B5"/>
              </a:buClr>
              <a:buNone/>
              <a:defRPr/>
            </a:pPr>
            <a:r>
              <a:rPr lang="en-GB" sz="2000" dirty="0">
                <a:latin typeface="Azo Sans Light" panose="020B0403030503020204" pitchFamily="34" charset="0"/>
              </a:rPr>
              <a:t>So far in 2026 Royal Court turnover has been significantly higher than in 2023 and 2024, and slightly higher than 2025 levels.</a:t>
            </a:r>
            <a:endParaRPr lang="en-GB" sz="1600" dirty="0">
              <a:latin typeface="Azo Sans" panose="020B0603030503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D762B7-E15A-925D-12B4-DB259BA058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049" y="1415467"/>
            <a:ext cx="11235902" cy="4249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5511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5D7A58-EAE6-2AC9-443D-DF4852B93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1D872C7-BDB7-8B57-EAF6-AF6EC2316551}"/>
              </a:ext>
            </a:extLst>
          </p:cNvPr>
          <p:cNvSpPr/>
          <p:nvPr/>
        </p:nvSpPr>
        <p:spPr>
          <a:xfrm>
            <a:off x="0" y="-55587"/>
            <a:ext cx="12192000" cy="13525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0040BB95-F44C-E3B6-D302-F82AC3C268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344" y="620688"/>
            <a:ext cx="8229600" cy="777875"/>
          </a:xfrm>
        </p:spPr>
        <p:txBody>
          <a:bodyPr>
            <a:normAutofit fontScale="90000"/>
          </a:bodyPr>
          <a:lstStyle/>
          <a:p>
            <a:pPr algn="l" eaLnBrk="1" hangingPunct="1"/>
            <a:r>
              <a:rPr lang="en-GB" altLang="en-US" sz="3600" b="1" dirty="0">
                <a:solidFill>
                  <a:srgbClr val="001D52"/>
                </a:solidFill>
                <a:latin typeface="Azo Sans" panose="020B0603030503020204" pitchFamily="34" charset="0"/>
                <a:ea typeface="+mn-ea"/>
                <a:cs typeface="+mn-cs"/>
              </a:rPr>
              <a:t>Quarterly composition of market sales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9719BB-A360-7897-4ACA-70FAD3FEA20D}"/>
              </a:ext>
            </a:extLst>
          </p:cNvPr>
          <p:cNvSpPr/>
          <p:nvPr/>
        </p:nvSpPr>
        <p:spPr>
          <a:xfrm>
            <a:off x="212499" y="60430"/>
            <a:ext cx="63963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sz="3600" b="1" dirty="0">
                <a:solidFill>
                  <a:srgbClr val="9A9EAD"/>
                </a:solidFill>
                <a:latin typeface="Azo Sans" panose="020B0603030503020204" pitchFamily="34" charset="0"/>
              </a:rPr>
              <a:t>House Price Index – Q3 2026</a:t>
            </a:r>
            <a:endParaRPr lang="en-GB" sz="3600" b="1" dirty="0">
              <a:solidFill>
                <a:srgbClr val="9A9EAD"/>
              </a:solidFill>
              <a:latin typeface="Azo Sans" panose="020B0603030503020204" pitchFamily="34" charset="0"/>
            </a:endParaRPr>
          </a:p>
        </p:txBody>
      </p:sp>
      <p:pic>
        <p:nvPicPr>
          <p:cNvPr id="3" name="Picture 2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A5BA8F3B-954C-DB19-ABA8-2E957B123C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233"/>
          <a:stretch/>
        </p:blipFill>
        <p:spPr>
          <a:xfrm>
            <a:off x="10733653" y="44624"/>
            <a:ext cx="1267004" cy="1352549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608FB6A5-A931-77B1-81FD-0AC7A13A10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9376" y="2342458"/>
            <a:ext cx="4026156" cy="2079052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10000"/>
              </a:lnSpc>
              <a:buClr>
                <a:srgbClr val="0283B5"/>
              </a:buClr>
              <a:buNone/>
              <a:defRPr/>
            </a:pPr>
            <a:r>
              <a:rPr lang="en-GB" sz="2400" dirty="0">
                <a:latin typeface="Azo Sans Light" panose="020B0403030503020204" pitchFamily="34" charset="0"/>
              </a:rPr>
              <a:t>In Q3 2026, around 30 properties purchased were not intended as the main residence for the buyers. </a:t>
            </a:r>
          </a:p>
          <a:p>
            <a:pPr marL="0" indent="0">
              <a:lnSpc>
                <a:spcPct val="110000"/>
              </a:lnSpc>
              <a:buClr>
                <a:srgbClr val="0283B5"/>
              </a:buClr>
              <a:buNone/>
              <a:defRPr/>
            </a:pPr>
            <a:endParaRPr lang="en-GB" sz="2400" dirty="0">
              <a:latin typeface="Azo Sans Light" panose="020B0403030503020204" pitchFamily="34" charset="0"/>
            </a:endParaRPr>
          </a:p>
          <a:p>
            <a:pPr marL="0" indent="0">
              <a:lnSpc>
                <a:spcPct val="110000"/>
              </a:lnSpc>
              <a:buClr>
                <a:srgbClr val="0283B5"/>
              </a:buClr>
              <a:buNone/>
              <a:defRPr/>
            </a:pPr>
            <a:r>
              <a:rPr lang="en-GB" sz="2400" dirty="0">
                <a:latin typeface="Azo Sans Light" panose="020B0403030503020204" pitchFamily="34" charset="0"/>
              </a:rPr>
              <a:t>Meanwhile, first-time buyers bought around 50 properties, an increase of 10 from Q2 2026</a:t>
            </a:r>
          </a:p>
          <a:p>
            <a:pPr eaLnBrk="1" hangingPunct="1">
              <a:lnSpc>
                <a:spcPct val="110000"/>
              </a:lnSpc>
              <a:defRPr/>
            </a:pPr>
            <a:endParaRPr lang="en-GB" sz="1600" dirty="0">
              <a:latin typeface="Azo Sans" panose="020B0603030503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4193BDA-A3F7-FFDF-90C8-76674E91F5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2848" y="1384349"/>
            <a:ext cx="5907536" cy="27678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D1B9833-0022-C583-7253-128B889C46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8337" y="4077072"/>
            <a:ext cx="6462320" cy="2523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16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E56A0-EC5C-5AC3-8980-B7D98DE9A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0970759-2676-D81D-BEFB-98F17C744582}"/>
              </a:ext>
            </a:extLst>
          </p:cNvPr>
          <p:cNvSpPr/>
          <p:nvPr/>
        </p:nvSpPr>
        <p:spPr>
          <a:xfrm>
            <a:off x="0" y="-55587"/>
            <a:ext cx="12192000" cy="13525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79D708D8-49E5-C4D4-4D7C-78ECC824E3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344" y="620688"/>
            <a:ext cx="8229600" cy="777875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GB" altLang="en-US" sz="3600" b="1" dirty="0">
                <a:solidFill>
                  <a:srgbClr val="001D52"/>
                </a:solidFill>
                <a:latin typeface="Azo Sans" panose="020B0603030503020204" pitchFamily="34" charset="0"/>
                <a:ea typeface="+mn-ea"/>
                <a:cs typeface="+mn-cs"/>
              </a:rPr>
              <a:t>Sales in the private rental market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83B6D5-3B72-17B6-F07C-E6AF2BE35F8E}"/>
              </a:ext>
            </a:extLst>
          </p:cNvPr>
          <p:cNvSpPr/>
          <p:nvPr/>
        </p:nvSpPr>
        <p:spPr>
          <a:xfrm>
            <a:off x="212499" y="60430"/>
            <a:ext cx="63930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sz="3600" b="1" dirty="0">
                <a:solidFill>
                  <a:srgbClr val="9A9EAD"/>
                </a:solidFill>
                <a:latin typeface="Azo Sans" panose="020B0603030503020204" pitchFamily="34" charset="0"/>
              </a:rPr>
              <a:t>House Price Index – Q3 2026</a:t>
            </a:r>
            <a:endParaRPr lang="en-GB" sz="3600" b="1" dirty="0">
              <a:solidFill>
                <a:srgbClr val="9A9EAD"/>
              </a:solidFill>
              <a:latin typeface="Azo Sans" panose="020B0603030503020204" pitchFamily="34" charset="0"/>
            </a:endParaRPr>
          </a:p>
        </p:txBody>
      </p:sp>
      <p:pic>
        <p:nvPicPr>
          <p:cNvPr id="3" name="Picture 2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DB3BA8D2-C287-4DA9-AF7A-7DDBC4CEE9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233"/>
          <a:stretch/>
        </p:blipFill>
        <p:spPr>
          <a:xfrm>
            <a:off x="10733653" y="44624"/>
            <a:ext cx="1267004" cy="1352549"/>
          </a:xfrm>
          <a:prstGeom prst="rect">
            <a:avLst/>
          </a:prstGeom>
        </p:spPr>
      </p:pic>
      <p:sp>
        <p:nvSpPr>
          <p:cNvPr id="9" name="Rectangle 3">
            <a:extLst>
              <a:ext uri="{FF2B5EF4-FFF2-40B4-BE49-F238E27FC236}">
                <a16:creationId xmlns:a16="http://schemas.microsoft.com/office/drawing/2014/main" id="{AB26950C-F500-91C1-4753-E77752C3853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35360" y="1577950"/>
            <a:ext cx="4976401" cy="4896544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buClr>
                <a:srgbClr val="0283B5"/>
              </a:buClr>
              <a:buNone/>
              <a:defRPr/>
            </a:pPr>
            <a:r>
              <a:rPr lang="en-GB" sz="2000" dirty="0">
                <a:latin typeface="Azo Sans Light" panose="020B0403030503020204" pitchFamily="34" charset="0"/>
              </a:rPr>
              <a:t>Property transactions in the 12-month period Q4 2025 to Q3 2026 resulted in a decrease of 63 private rental units. </a:t>
            </a:r>
          </a:p>
          <a:p>
            <a:pPr marL="0" indent="0">
              <a:lnSpc>
                <a:spcPct val="120000"/>
              </a:lnSpc>
              <a:buClr>
                <a:srgbClr val="0283B5"/>
              </a:buClr>
              <a:buNone/>
              <a:defRPr/>
            </a:pPr>
            <a:r>
              <a:rPr lang="en-GB" sz="2000" dirty="0">
                <a:latin typeface="Azo Sans Light" panose="020B0403030503020204" pitchFamily="34" charset="0"/>
              </a:rPr>
              <a:t>At the time of the 2021 census there were 10,739 occupied qualified private rental units, meaning a reduction of 63 private rental units represents around a 0.6% decrease in the rental market.</a:t>
            </a:r>
          </a:p>
          <a:p>
            <a:pPr marL="0" indent="0">
              <a:lnSpc>
                <a:spcPct val="120000"/>
              </a:lnSpc>
              <a:buClr>
                <a:srgbClr val="0283B5"/>
              </a:buClr>
              <a:buNone/>
              <a:defRPr/>
            </a:pPr>
            <a:r>
              <a:rPr lang="en-GB" sz="2000" dirty="0">
                <a:latin typeface="Azo Sans Light" panose="020B0403030503020204" pitchFamily="34" charset="0"/>
              </a:rPr>
              <a:t>However, these transactions correspond to an increase of 63 owner-occupier households in Jersey, so the proportion of owner-occupied households would increase slightly by around 0.4% due to this. </a:t>
            </a:r>
            <a:endParaRPr lang="en-GB" sz="1400" dirty="0">
              <a:latin typeface="Azo Sans" panose="020B0603030503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6A302F4-3C79-3FEB-EF49-81A3DF1981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5809" y="2543113"/>
            <a:ext cx="6444848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2971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DFBE54-E787-D9D1-FD8A-ED61B1910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3D757BA-E013-3A0D-8668-6E0CFFEE098F}"/>
              </a:ext>
            </a:extLst>
          </p:cNvPr>
          <p:cNvSpPr/>
          <p:nvPr/>
        </p:nvSpPr>
        <p:spPr>
          <a:xfrm>
            <a:off x="0" y="-55587"/>
            <a:ext cx="12192000" cy="13525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F7ACDEE2-D83A-4EDD-C032-4C751CA99B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344" y="620688"/>
            <a:ext cx="8229600" cy="777875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GB" altLang="en-US" sz="3600" b="1" dirty="0">
                <a:solidFill>
                  <a:srgbClr val="001D52"/>
                </a:solidFill>
                <a:latin typeface="Azo Sans" panose="020B0603030503020204" pitchFamily="34" charset="0"/>
                <a:ea typeface="+mn-ea"/>
                <a:cs typeface="+mn-cs"/>
              </a:rPr>
              <a:t>Housing market activity index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9D0D50E-CE59-BAD3-C305-F1CE8DAAD584}"/>
              </a:ext>
            </a:extLst>
          </p:cNvPr>
          <p:cNvSpPr/>
          <p:nvPr/>
        </p:nvSpPr>
        <p:spPr>
          <a:xfrm>
            <a:off x="212499" y="60430"/>
            <a:ext cx="639950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sz="3600" b="1" dirty="0">
                <a:solidFill>
                  <a:srgbClr val="9A9EAD"/>
                </a:solidFill>
                <a:latin typeface="Azo Sans" panose="020B0603030503020204" pitchFamily="34" charset="0"/>
              </a:rPr>
              <a:t>House Price Index – Q3 2026</a:t>
            </a:r>
            <a:endParaRPr lang="en-GB" sz="3600" b="1" dirty="0">
              <a:solidFill>
                <a:srgbClr val="9A9EAD"/>
              </a:solidFill>
              <a:latin typeface="Azo Sans" panose="020B0603030503020204" pitchFamily="34" charset="0"/>
            </a:endParaRPr>
          </a:p>
        </p:txBody>
      </p:sp>
      <p:pic>
        <p:nvPicPr>
          <p:cNvPr id="3" name="Picture 2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B442F632-683D-01F4-B7AF-560915B4F1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233"/>
          <a:stretch/>
        </p:blipFill>
        <p:spPr>
          <a:xfrm>
            <a:off x="10733653" y="44624"/>
            <a:ext cx="1267004" cy="1352549"/>
          </a:xfrm>
          <a:prstGeom prst="rect">
            <a:avLst/>
          </a:prstGeom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DEE6CC48-0818-C1CF-ABCF-0EB2023053D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13660" y="1570785"/>
            <a:ext cx="4026156" cy="482453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Clr>
                <a:srgbClr val="0283B5"/>
              </a:buClr>
              <a:buNone/>
              <a:defRPr/>
            </a:pPr>
            <a:endParaRPr lang="en-GB" sz="2000" b="1" dirty="0">
              <a:solidFill>
                <a:srgbClr val="0283B5"/>
              </a:solidFill>
              <a:latin typeface="Azo Sans" panose="020B0603030503020204" pitchFamily="34" charset="0"/>
            </a:endParaRPr>
          </a:p>
          <a:p>
            <a:pPr marL="0" indent="0">
              <a:lnSpc>
                <a:spcPct val="100000"/>
              </a:lnSpc>
              <a:buClr>
                <a:srgbClr val="0283B5"/>
              </a:buClr>
              <a:buNone/>
              <a:defRPr/>
            </a:pPr>
            <a:endParaRPr lang="en-GB" sz="2000" b="1" dirty="0">
              <a:solidFill>
                <a:srgbClr val="0283B5"/>
              </a:solidFill>
              <a:latin typeface="Azo Sans" panose="020B0603030503020204" pitchFamily="34" charset="0"/>
            </a:endParaRPr>
          </a:p>
          <a:p>
            <a:pPr marL="0" indent="0">
              <a:lnSpc>
                <a:spcPct val="100000"/>
              </a:lnSpc>
              <a:buClr>
                <a:srgbClr val="0283B5"/>
              </a:buClr>
              <a:buNone/>
              <a:defRPr/>
            </a:pPr>
            <a:r>
              <a:rPr lang="en-GB" sz="2000" b="1" dirty="0">
                <a:solidFill>
                  <a:srgbClr val="0283B5"/>
                </a:solidFill>
                <a:latin typeface="Azo Sans" panose="020B0603030503020204" pitchFamily="34" charset="0"/>
              </a:rPr>
              <a:t>Rolling four-quarter basis</a:t>
            </a:r>
            <a:r>
              <a:rPr lang="en-GB" sz="20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Azo Sans" panose="020B0603030503020204" pitchFamily="34" charset="0"/>
              </a:rPr>
              <a:t>:</a:t>
            </a:r>
          </a:p>
          <a:p>
            <a:pPr>
              <a:lnSpc>
                <a:spcPct val="100000"/>
              </a:lnSpc>
              <a:defRPr/>
            </a:pPr>
            <a:r>
              <a:rPr lang="en-GB" sz="2000" dirty="0">
                <a:latin typeface="Azo Sans Light" panose="020B0403030503020204" pitchFamily="34" charset="0"/>
              </a:rPr>
              <a:t>2% lower than in Q2 2026</a:t>
            </a:r>
            <a:endParaRPr lang="en-GB" sz="2000" b="1" dirty="0">
              <a:latin typeface="Azo Sans" panose="020B0603030503020204" pitchFamily="34" charset="0"/>
            </a:endParaRP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r>
              <a:rPr lang="en-GB" sz="2000" dirty="0">
                <a:latin typeface="Azo Sans Light" panose="020B0403030503020204" pitchFamily="34" charset="0"/>
              </a:rPr>
              <a:t>8% higher than in Q3 2025</a:t>
            </a:r>
          </a:p>
          <a:p>
            <a:pPr marL="0" indent="0">
              <a:lnSpc>
                <a:spcPct val="100000"/>
              </a:lnSpc>
              <a:buClr>
                <a:srgbClr val="0283B5"/>
              </a:buClr>
              <a:buNone/>
              <a:defRPr/>
            </a:pPr>
            <a:endParaRPr lang="en-GB" sz="2000" dirty="0">
              <a:latin typeface="Azo Sans Light" panose="020B0403030503020204" pitchFamily="34" charset="0"/>
            </a:endParaRPr>
          </a:p>
          <a:p>
            <a:pPr marL="0" indent="0">
              <a:lnSpc>
                <a:spcPct val="100000"/>
              </a:lnSpc>
              <a:buClr>
                <a:srgbClr val="0283B5"/>
              </a:buClr>
              <a:buNone/>
              <a:defRPr/>
            </a:pPr>
            <a:r>
              <a:rPr lang="en-GB" sz="2000" b="1" dirty="0">
                <a:solidFill>
                  <a:srgbClr val="0283B5"/>
                </a:solidFill>
                <a:latin typeface="Azo Sans" panose="020B0603030503020204" pitchFamily="34" charset="0"/>
              </a:rPr>
              <a:t>Quarterly basis</a:t>
            </a:r>
            <a:r>
              <a:rPr lang="en-GB" sz="20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Azo Sans" panose="020B0603030503020204" pitchFamily="34" charset="0"/>
              </a:rPr>
              <a:t>:</a:t>
            </a:r>
            <a:endParaRPr lang="en-GB" sz="2000" b="1" dirty="0">
              <a:latin typeface="Azo Sans" panose="020B0603030503020204" pitchFamily="34" charset="0"/>
            </a:endParaRP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r>
              <a:rPr lang="en-GB" sz="2000" dirty="0">
                <a:latin typeface="Azo Sans Light" panose="020B0403030503020204" pitchFamily="34" charset="0"/>
              </a:rPr>
              <a:t>7% lower than in Q2 2026</a:t>
            </a: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r>
              <a:rPr lang="en-GB" sz="2000" dirty="0">
                <a:latin typeface="Azo Sans Light" panose="020B0403030503020204" pitchFamily="34" charset="0"/>
              </a:rPr>
              <a:t>6% lower than in Q3 2025</a:t>
            </a:r>
          </a:p>
          <a:p>
            <a:pPr marL="0" indent="0">
              <a:lnSpc>
                <a:spcPct val="100000"/>
              </a:lnSpc>
              <a:buClr>
                <a:srgbClr val="0283B5"/>
              </a:buClr>
              <a:buNone/>
              <a:defRPr/>
            </a:pPr>
            <a:endParaRPr lang="en-GB" sz="2000" dirty="0">
              <a:latin typeface="Azo Sans Light" panose="020B0403030503020204" pitchFamily="34" charset="0"/>
            </a:endParaRPr>
          </a:p>
          <a:p>
            <a:pPr eaLnBrk="1" hangingPunct="1">
              <a:lnSpc>
                <a:spcPct val="100000"/>
              </a:lnSpc>
              <a:defRPr/>
            </a:pPr>
            <a:endParaRPr lang="en-GB" sz="1600" dirty="0">
              <a:latin typeface="Azo Sans" panose="020B0603030503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3F2AFEB-DA43-903A-AD9B-B3764A75E6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4919" y="1785254"/>
            <a:ext cx="7163421" cy="4395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216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3502DD-7C68-9A60-8FA4-339BA146E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FA2D6F2-0C00-28FD-14A8-093D1AE91CEA}"/>
              </a:ext>
            </a:extLst>
          </p:cNvPr>
          <p:cNvSpPr/>
          <p:nvPr/>
        </p:nvSpPr>
        <p:spPr>
          <a:xfrm>
            <a:off x="0" y="-55587"/>
            <a:ext cx="12192000" cy="13525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02BA0755-4104-2CDC-7124-35A6472C39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344" y="620688"/>
            <a:ext cx="8229600" cy="777875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GB" altLang="en-US" sz="3600" b="1" dirty="0">
                <a:solidFill>
                  <a:srgbClr val="001D52"/>
                </a:solidFill>
                <a:latin typeface="Azo Sans" panose="020B0603030503020204" pitchFamily="34" charset="0"/>
                <a:ea typeface="+mn-ea"/>
                <a:cs typeface="+mn-cs"/>
              </a:rPr>
              <a:t>Private sector Rental Index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211752F-CB7C-820F-D5D0-99479E9CFB04}"/>
              </a:ext>
            </a:extLst>
          </p:cNvPr>
          <p:cNvSpPr/>
          <p:nvPr/>
        </p:nvSpPr>
        <p:spPr>
          <a:xfrm>
            <a:off x="212499" y="60430"/>
            <a:ext cx="639630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sz="3600" b="1" dirty="0">
                <a:solidFill>
                  <a:srgbClr val="9A9EAD"/>
                </a:solidFill>
                <a:latin typeface="Azo Sans" panose="020B0603030503020204" pitchFamily="34" charset="0"/>
              </a:rPr>
              <a:t>House Price Index – Q3 2026</a:t>
            </a:r>
            <a:endParaRPr lang="en-GB" sz="3600" b="1" dirty="0">
              <a:solidFill>
                <a:srgbClr val="9A9EAD"/>
              </a:solidFill>
              <a:latin typeface="Azo Sans" panose="020B0603030503020204" pitchFamily="34" charset="0"/>
            </a:endParaRPr>
          </a:p>
        </p:txBody>
      </p:sp>
      <p:pic>
        <p:nvPicPr>
          <p:cNvPr id="3" name="Picture 2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6E44D8B6-B4D9-123B-3E88-21CFD69DD7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233"/>
          <a:stretch/>
        </p:blipFill>
        <p:spPr>
          <a:xfrm>
            <a:off x="10733653" y="44624"/>
            <a:ext cx="1267004" cy="1352549"/>
          </a:xfrm>
          <a:prstGeom prst="rect">
            <a:avLst/>
          </a:prstGeom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DFBD4C9C-CD42-679F-A14A-837C517E1CD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90428" y="2708920"/>
            <a:ext cx="4026156" cy="3370383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Clr>
                <a:srgbClr val="0283B5"/>
              </a:buClr>
              <a:buNone/>
              <a:defRPr/>
            </a:pPr>
            <a:r>
              <a:rPr lang="en-GB" sz="2000" b="1" dirty="0">
                <a:solidFill>
                  <a:srgbClr val="0283B5"/>
                </a:solidFill>
                <a:latin typeface="Azo Sans" panose="020B0603030503020204" pitchFamily="34" charset="0"/>
              </a:rPr>
              <a:t>Rolling four-quarter basis</a:t>
            </a:r>
            <a:r>
              <a:rPr lang="en-GB" sz="20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Azo Sans" panose="020B0603030503020204" pitchFamily="34" charset="0"/>
              </a:rPr>
              <a:t>:</a:t>
            </a:r>
            <a:endParaRPr lang="en-GB" sz="2000" b="1" dirty="0">
              <a:latin typeface="Azo Sans" panose="020B0603030503020204" pitchFamily="34" charset="0"/>
            </a:endParaRP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r>
              <a:rPr lang="en-GB" sz="2000" dirty="0">
                <a:latin typeface="Azo Sans Light" panose="020B0403030503020204" pitchFamily="34" charset="0"/>
              </a:rPr>
              <a:t>1% higher compared </a:t>
            </a:r>
            <a:br>
              <a:rPr lang="en-GB" sz="2000" dirty="0">
                <a:latin typeface="Azo Sans Light" panose="020B0403030503020204" pitchFamily="34" charset="0"/>
              </a:rPr>
            </a:br>
            <a:r>
              <a:rPr lang="en-GB" sz="2000" dirty="0">
                <a:latin typeface="Azo Sans Light" panose="020B0403030503020204" pitchFamily="34" charset="0"/>
              </a:rPr>
              <a:t>with Q3 2025</a:t>
            </a: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endParaRPr lang="en-GB" sz="2000" dirty="0">
              <a:latin typeface="Azo Sans Light" panose="020B0403030503020204" pitchFamily="34" charset="0"/>
            </a:endParaRPr>
          </a:p>
          <a:p>
            <a:pPr marL="0" indent="0">
              <a:lnSpc>
                <a:spcPct val="100000"/>
              </a:lnSpc>
              <a:buClr>
                <a:srgbClr val="0283B5"/>
              </a:buClr>
              <a:buNone/>
              <a:defRPr/>
            </a:pPr>
            <a:r>
              <a:rPr lang="en-GB" sz="2000" b="1" dirty="0">
                <a:solidFill>
                  <a:srgbClr val="0283B5"/>
                </a:solidFill>
                <a:latin typeface="Azo Sans" panose="020B0603030503020204" pitchFamily="34" charset="0"/>
              </a:rPr>
              <a:t>Quarterly basis</a:t>
            </a:r>
            <a:r>
              <a:rPr lang="en-GB" sz="20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Azo Sans" panose="020B0603030503020204" pitchFamily="34" charset="0"/>
              </a:rPr>
              <a:t>:</a:t>
            </a:r>
            <a:endParaRPr lang="en-GB" sz="2000" b="1" dirty="0">
              <a:latin typeface="Azo Sans" panose="020B0603030503020204" pitchFamily="34" charset="0"/>
            </a:endParaRPr>
          </a:p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r>
              <a:rPr lang="en-GB" sz="2000" dirty="0">
                <a:latin typeface="Azo Sans Light" panose="020B0403030503020204" pitchFamily="34" charset="0"/>
              </a:rPr>
              <a:t>3% higher compared </a:t>
            </a:r>
            <a:br>
              <a:rPr lang="en-GB" sz="2000" dirty="0">
                <a:latin typeface="Azo Sans Light" panose="020B0403030503020204" pitchFamily="34" charset="0"/>
              </a:rPr>
            </a:br>
            <a:r>
              <a:rPr lang="en-GB" sz="2000" dirty="0">
                <a:latin typeface="Azo Sans Light" panose="020B0403030503020204" pitchFamily="34" charset="0"/>
              </a:rPr>
              <a:t>with Q3 2025</a:t>
            </a:r>
          </a:p>
          <a:p>
            <a:pPr eaLnBrk="1" hangingPunct="1">
              <a:lnSpc>
                <a:spcPct val="100000"/>
              </a:lnSpc>
              <a:defRPr/>
            </a:pPr>
            <a:endParaRPr lang="en-GB" sz="1600" dirty="0">
              <a:latin typeface="Azo Sans" panose="020B0603030503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FA69A8F-990C-F150-65D3-517DF18320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9101" y="1628337"/>
            <a:ext cx="7492633" cy="460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4526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2D47E7-5A66-1DEA-CAD5-F520B6CE2A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EBBA670-54D7-D8B5-EB79-E93112299713}"/>
              </a:ext>
            </a:extLst>
          </p:cNvPr>
          <p:cNvSpPr/>
          <p:nvPr/>
        </p:nvSpPr>
        <p:spPr>
          <a:xfrm>
            <a:off x="0" y="-55587"/>
            <a:ext cx="12192000" cy="135255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E456DC23-31E7-B236-D767-5A25146523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1344" y="620688"/>
            <a:ext cx="8229600" cy="777875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GB" altLang="en-US" sz="3600" b="1" dirty="0">
                <a:solidFill>
                  <a:srgbClr val="001D52"/>
                </a:solidFill>
                <a:latin typeface="Azo Sans" panose="020B0603030503020204" pitchFamily="34" charset="0"/>
                <a:ea typeface="+mn-ea"/>
                <a:cs typeface="+mn-cs"/>
              </a:rPr>
              <a:t>Loan to value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E0ED865-FABD-8010-DC3D-D7D7BBCE6F23}"/>
              </a:ext>
            </a:extLst>
          </p:cNvPr>
          <p:cNvSpPr/>
          <p:nvPr/>
        </p:nvSpPr>
        <p:spPr>
          <a:xfrm>
            <a:off x="212499" y="60430"/>
            <a:ext cx="63930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altLang="en-US" sz="3600" b="1" dirty="0">
                <a:solidFill>
                  <a:srgbClr val="9A9EAD"/>
                </a:solidFill>
                <a:latin typeface="Azo Sans" panose="020B0603030503020204" pitchFamily="34" charset="0"/>
              </a:rPr>
              <a:t>House Price Index – Q3 2026</a:t>
            </a:r>
            <a:endParaRPr lang="en-GB" sz="3600" b="1" dirty="0">
              <a:solidFill>
                <a:srgbClr val="9A9EAD"/>
              </a:solidFill>
              <a:latin typeface="Azo Sans" panose="020B0603030503020204" pitchFamily="34" charset="0"/>
            </a:endParaRPr>
          </a:p>
        </p:txBody>
      </p:sp>
      <p:pic>
        <p:nvPicPr>
          <p:cNvPr id="3" name="Picture 2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0E6B0CE9-B73E-EF41-93A5-9D40BBE829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233"/>
          <a:stretch/>
        </p:blipFill>
        <p:spPr>
          <a:xfrm>
            <a:off x="10733653" y="44624"/>
            <a:ext cx="1267004" cy="1352549"/>
          </a:xfrm>
          <a:prstGeom prst="rect">
            <a:avLst/>
          </a:prstGeom>
        </p:spPr>
      </p:pic>
      <p:sp>
        <p:nvSpPr>
          <p:cNvPr id="7" name="Rectangle 3">
            <a:extLst>
              <a:ext uri="{FF2B5EF4-FFF2-40B4-BE49-F238E27FC236}">
                <a16:creationId xmlns:a16="http://schemas.microsoft.com/office/drawing/2014/main" id="{52156F9B-1518-9776-27CA-FB6E0BFBF32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760538" y="5613589"/>
            <a:ext cx="10800000" cy="77787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buClr>
                <a:srgbClr val="0283B5"/>
              </a:buClr>
              <a:defRPr/>
            </a:pPr>
            <a:r>
              <a:rPr lang="en-GB" sz="2000" dirty="0">
                <a:latin typeface="Azo Sans Light" panose="020B0403030503020204" pitchFamily="34" charset="0"/>
              </a:rPr>
              <a:t>The rolling 4-quarter average loan to value ratio of Royal Court transactions was 1% higher when compared with the year ending Q3 2025</a:t>
            </a:r>
            <a:endParaRPr lang="en-GB" sz="1600" dirty="0">
              <a:latin typeface="Azo Sans" panose="020B0603030503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11422F-D7FD-8B06-4F82-75A2B22382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8833" y="1560414"/>
            <a:ext cx="10589670" cy="3737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77356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2811C-FD0A-76A9-FDA8-4760A18CD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56657FE5-E834-3094-6203-C5B7AE27E0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233"/>
          <a:stretch/>
        </p:blipFill>
        <p:spPr>
          <a:xfrm>
            <a:off x="10733653" y="44624"/>
            <a:ext cx="1267004" cy="13525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C7D33BB-0904-52B9-61B2-1AE5229175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3752" y="0"/>
            <a:ext cx="4518489" cy="6868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585625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13924</TotalTime>
  <Words>751</Words>
  <Application>Microsoft Office PowerPoint</Application>
  <PresentationFormat>Widescreen</PresentationFormat>
  <Paragraphs>150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Azo Sans</vt:lpstr>
      <vt:lpstr>Azo Sans Light</vt:lpstr>
      <vt:lpstr>Calibri</vt:lpstr>
      <vt:lpstr>Calibri Light</vt:lpstr>
      <vt:lpstr>Proxima Nova</vt:lpstr>
      <vt:lpstr>1_Default Design</vt:lpstr>
      <vt:lpstr>Office Theme</vt:lpstr>
      <vt:lpstr>PowerPoint Presentation</vt:lpstr>
      <vt:lpstr>Summary</vt:lpstr>
      <vt:lpstr>Summary</vt:lpstr>
      <vt:lpstr>Mix-adjusted House Price Index</vt:lpstr>
      <vt:lpstr>1-bedroom flats</vt:lpstr>
      <vt:lpstr>2-bedroom flats</vt:lpstr>
      <vt:lpstr>2-bedroom houses</vt:lpstr>
      <vt:lpstr>3-bedroom houses</vt:lpstr>
      <vt:lpstr>4-bedroom houses</vt:lpstr>
      <vt:lpstr>Turnover</vt:lpstr>
      <vt:lpstr>Turnover - Flats</vt:lpstr>
      <vt:lpstr>Turnover - Houses</vt:lpstr>
      <vt:lpstr>Royal Court turnover</vt:lpstr>
      <vt:lpstr>Quarterly composition of market sales</vt:lpstr>
      <vt:lpstr>Sales in the private rental market</vt:lpstr>
      <vt:lpstr>Housing market activity index</vt:lpstr>
      <vt:lpstr>Private sector Rental Index</vt:lpstr>
      <vt:lpstr>Loan to value</vt:lpstr>
      <vt:lpstr>PowerPoint Presentation</vt:lpstr>
    </vt:vector>
  </TitlesOfParts>
  <Company>States Of Jersey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Kim Guegan</dc:creator>
  <cp:lastModifiedBy>Matthew Gill</cp:lastModifiedBy>
  <cp:revision>499</cp:revision>
  <cp:lastPrinted>2019-08-22T14:49:13Z</cp:lastPrinted>
  <dcterms:created xsi:type="dcterms:W3CDTF">2008-08-07T11:57:01Z</dcterms:created>
  <dcterms:modified xsi:type="dcterms:W3CDTF">2026-11-05T11:43:57Z</dcterms:modified>
</cp:coreProperties>
</file>